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93" r:id="rId3"/>
    <p:sldMasterId id="2147483712" r:id="rId4"/>
    <p:sldMasterId id="2147483724" r:id="rId5"/>
    <p:sldMasterId id="2147483742" r:id="rId6"/>
    <p:sldMasterId id="2147483837" r:id="rId7"/>
    <p:sldMasterId id="2147483872" r:id="rId8"/>
  </p:sldMasterIdLst>
  <p:notesMasterIdLst>
    <p:notesMasterId r:id="rId21"/>
  </p:notesMasterIdLst>
  <p:sldIdLst>
    <p:sldId id="256" r:id="rId9"/>
    <p:sldId id="311" r:id="rId10"/>
    <p:sldId id="368" r:id="rId11"/>
    <p:sldId id="373" r:id="rId12"/>
    <p:sldId id="371" r:id="rId13"/>
    <p:sldId id="372" r:id="rId14"/>
    <p:sldId id="369" r:id="rId15"/>
    <p:sldId id="316" r:id="rId16"/>
    <p:sldId id="367" r:id="rId17"/>
    <p:sldId id="335" r:id="rId18"/>
    <p:sldId id="325" r:id="rId19"/>
    <p:sldId id="3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unn" initials="JD" lastIdx="3" clrIdx="0">
    <p:extLst>
      <p:ext uri="{19B8F6BF-5375-455C-9EA6-DF929625EA0E}">
        <p15:presenceInfo xmlns:p15="http://schemas.microsoft.com/office/powerpoint/2012/main" userId="S-1-5-21-2127521184-1604012920-1887927527-20336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83B01"/>
    <a:srgbClr val="FA1706"/>
    <a:srgbClr val="4472C3"/>
    <a:srgbClr val="70AB46"/>
    <a:srgbClr val="42B98B"/>
    <a:srgbClr val="652B91"/>
    <a:srgbClr val="DC2431"/>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1026" autoAdjust="0"/>
    <p:restoredTop sz="77907" autoAdjust="0"/>
  </p:normalViewPr>
  <p:slideViewPr>
    <p:cSldViewPr snapToGrid="0">
      <p:cViewPr varScale="1">
        <p:scale>
          <a:sx n="80" d="100"/>
          <a:sy n="80" d="100"/>
        </p:scale>
        <p:origin x="102" y="510"/>
      </p:cViewPr>
      <p:guideLst/>
    </p:cSldViewPr>
  </p:slideViewPr>
  <p:notesTextViewPr>
    <p:cViewPr>
      <p:scale>
        <a:sx n="3" d="2"/>
        <a:sy n="3" d="2"/>
      </p:scale>
      <p:origin x="0" y="-54"/>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A7D1AE-F534-445C-B24D-4DB3716BBFC7}" type="doc">
      <dgm:prSet loTypeId="urn:microsoft.com/office/officeart/2005/8/layout/cycle5" loCatId="cycle" qsTypeId="urn:microsoft.com/office/officeart/2005/8/quickstyle/3d5" qsCatId="3D" csTypeId="urn:microsoft.com/office/officeart/2005/8/colors/colorful5" csCatId="colorful" phldr="1"/>
      <dgm:spPr/>
      <dgm:t>
        <a:bodyPr/>
        <a:lstStyle/>
        <a:p>
          <a:endParaRPr lang="en-US"/>
        </a:p>
      </dgm:t>
    </dgm:pt>
    <dgm:pt modelId="{245AF46B-159D-4EF7-925E-83A724BDF4AB}">
      <dgm:prSet phldrT="[Text]"/>
      <dgm:spPr>
        <a:solidFill>
          <a:schemeClr val="tx1">
            <a:lumMod val="50000"/>
            <a:lumOff val="50000"/>
          </a:schemeClr>
        </a:solidFill>
      </dgm:spPr>
      <dgm:t>
        <a:bodyPr/>
        <a:lstStyle/>
        <a:p>
          <a:r>
            <a:rPr lang="en-US" dirty="0"/>
            <a:t>Serving</a:t>
          </a:r>
        </a:p>
      </dgm:t>
    </dgm:pt>
    <dgm:pt modelId="{E47EB8D6-4FF0-4556-B6E3-0F5FF6BA5471}" type="parTrans" cxnId="{C412BF8D-F644-4A93-8E12-E2AA237C58CB}">
      <dgm:prSet/>
      <dgm:spPr/>
      <dgm:t>
        <a:bodyPr/>
        <a:lstStyle/>
        <a:p>
          <a:endParaRPr lang="en-US"/>
        </a:p>
      </dgm:t>
    </dgm:pt>
    <dgm:pt modelId="{97FE32A8-37D8-487B-9BBE-F21B6FE9EB77}" type="sibTrans" cxnId="{C412BF8D-F644-4A93-8E12-E2AA237C58CB}">
      <dgm:prSet/>
      <dgm:spPr/>
      <dgm:t>
        <a:bodyPr/>
        <a:lstStyle/>
        <a:p>
          <a:endParaRPr lang="en-US"/>
        </a:p>
      </dgm:t>
    </dgm:pt>
    <dgm:pt modelId="{469A96AD-7ED3-41F6-87EE-D2C08D0441D2}">
      <dgm:prSet phldrT="[Text]"/>
      <dgm:spPr/>
      <dgm:t>
        <a:bodyPr/>
        <a:lstStyle/>
        <a:p>
          <a:r>
            <a:rPr lang="en-US" dirty="0"/>
            <a:t>Selling</a:t>
          </a:r>
        </a:p>
      </dgm:t>
    </dgm:pt>
    <dgm:pt modelId="{1E43BFA9-322B-4FAF-A5A8-BACB61D90A51}" type="parTrans" cxnId="{B1C009A0-3651-4B80-A993-B6CC8B16C174}">
      <dgm:prSet/>
      <dgm:spPr/>
      <dgm:t>
        <a:bodyPr/>
        <a:lstStyle/>
        <a:p>
          <a:endParaRPr lang="en-US"/>
        </a:p>
      </dgm:t>
    </dgm:pt>
    <dgm:pt modelId="{BCA83992-D251-4886-B2A0-84F97DF5B597}" type="sibTrans" cxnId="{B1C009A0-3651-4B80-A993-B6CC8B16C174}">
      <dgm:prSet/>
      <dgm:spPr/>
      <dgm:t>
        <a:bodyPr/>
        <a:lstStyle/>
        <a:p>
          <a:endParaRPr lang="en-US"/>
        </a:p>
      </dgm:t>
    </dgm:pt>
    <dgm:pt modelId="{CDFDD600-D5BF-4C17-A16D-22FDA2B389EE}">
      <dgm:prSet phldrT="[Text]"/>
      <dgm:spPr>
        <a:solidFill>
          <a:schemeClr val="tx1">
            <a:lumMod val="50000"/>
            <a:lumOff val="50000"/>
          </a:schemeClr>
        </a:solidFill>
      </dgm:spPr>
      <dgm:t>
        <a:bodyPr/>
        <a:lstStyle/>
        <a:p>
          <a:r>
            <a:rPr lang="en-US" dirty="0"/>
            <a:t>Learning</a:t>
          </a:r>
        </a:p>
      </dgm:t>
    </dgm:pt>
    <dgm:pt modelId="{1C728011-8375-45AD-A190-BD630A60D168}" type="parTrans" cxnId="{2099346A-4C4B-4A9F-887B-96BBC8097F1E}">
      <dgm:prSet/>
      <dgm:spPr/>
      <dgm:t>
        <a:bodyPr/>
        <a:lstStyle/>
        <a:p>
          <a:endParaRPr lang="en-US"/>
        </a:p>
      </dgm:t>
    </dgm:pt>
    <dgm:pt modelId="{8101DE2B-F29B-4238-B055-3F82E3F0B4A0}" type="sibTrans" cxnId="{2099346A-4C4B-4A9F-887B-96BBC8097F1E}">
      <dgm:prSet/>
      <dgm:spPr/>
      <dgm:t>
        <a:bodyPr/>
        <a:lstStyle/>
        <a:p>
          <a:endParaRPr lang="en-US"/>
        </a:p>
      </dgm:t>
    </dgm:pt>
    <dgm:pt modelId="{A9411653-B069-484A-85AD-ED3A69916116}" type="pres">
      <dgm:prSet presAssocID="{8EA7D1AE-F534-445C-B24D-4DB3716BBFC7}" presName="cycle" presStyleCnt="0">
        <dgm:presLayoutVars>
          <dgm:dir/>
          <dgm:resizeHandles val="exact"/>
        </dgm:presLayoutVars>
      </dgm:prSet>
      <dgm:spPr/>
      <dgm:t>
        <a:bodyPr/>
        <a:lstStyle/>
        <a:p>
          <a:endParaRPr lang="en-US"/>
        </a:p>
      </dgm:t>
    </dgm:pt>
    <dgm:pt modelId="{8ED8E24A-5D68-4222-BD9F-7C26E44B43C9}" type="pres">
      <dgm:prSet presAssocID="{245AF46B-159D-4EF7-925E-83A724BDF4AB}" presName="node" presStyleLbl="node1" presStyleIdx="0" presStyleCnt="3" custAng="0">
        <dgm:presLayoutVars>
          <dgm:bulletEnabled val="1"/>
        </dgm:presLayoutVars>
      </dgm:prSet>
      <dgm:spPr/>
      <dgm:t>
        <a:bodyPr/>
        <a:lstStyle/>
        <a:p>
          <a:endParaRPr lang="en-US"/>
        </a:p>
      </dgm:t>
    </dgm:pt>
    <dgm:pt modelId="{FFEA2314-1F38-407A-9AB9-5034CC21D19A}" type="pres">
      <dgm:prSet presAssocID="{245AF46B-159D-4EF7-925E-83A724BDF4AB}" presName="spNode" presStyleCnt="0"/>
      <dgm:spPr/>
    </dgm:pt>
    <dgm:pt modelId="{EFFB4706-ED10-4673-BE72-56DBAAB62543}" type="pres">
      <dgm:prSet presAssocID="{97FE32A8-37D8-487B-9BBE-F21B6FE9EB77}" presName="sibTrans" presStyleLbl="sibTrans1D1" presStyleIdx="0" presStyleCnt="3"/>
      <dgm:spPr/>
      <dgm:t>
        <a:bodyPr/>
        <a:lstStyle/>
        <a:p>
          <a:endParaRPr lang="en-US"/>
        </a:p>
      </dgm:t>
    </dgm:pt>
    <dgm:pt modelId="{F5A2ADCD-A32C-4C0B-8B1B-D4E01E488F13}" type="pres">
      <dgm:prSet presAssocID="{469A96AD-7ED3-41F6-87EE-D2C08D0441D2}" presName="node" presStyleLbl="node1" presStyleIdx="1" presStyleCnt="3">
        <dgm:presLayoutVars>
          <dgm:bulletEnabled val="1"/>
        </dgm:presLayoutVars>
      </dgm:prSet>
      <dgm:spPr/>
      <dgm:t>
        <a:bodyPr/>
        <a:lstStyle/>
        <a:p>
          <a:endParaRPr lang="en-US"/>
        </a:p>
      </dgm:t>
    </dgm:pt>
    <dgm:pt modelId="{E9388673-460F-4B68-B7C6-0E500051333A}" type="pres">
      <dgm:prSet presAssocID="{469A96AD-7ED3-41F6-87EE-D2C08D0441D2}" presName="spNode" presStyleCnt="0"/>
      <dgm:spPr/>
    </dgm:pt>
    <dgm:pt modelId="{E576A674-E1C1-4372-8A9A-CFD0430482D4}" type="pres">
      <dgm:prSet presAssocID="{BCA83992-D251-4886-B2A0-84F97DF5B597}" presName="sibTrans" presStyleLbl="sibTrans1D1" presStyleIdx="1" presStyleCnt="3"/>
      <dgm:spPr/>
      <dgm:t>
        <a:bodyPr/>
        <a:lstStyle/>
        <a:p>
          <a:endParaRPr lang="en-US"/>
        </a:p>
      </dgm:t>
    </dgm:pt>
    <dgm:pt modelId="{34F6D4CF-3912-4B04-B111-C5D5B30E19E9}" type="pres">
      <dgm:prSet presAssocID="{CDFDD600-D5BF-4C17-A16D-22FDA2B389EE}" presName="node" presStyleLbl="node1" presStyleIdx="2" presStyleCnt="3">
        <dgm:presLayoutVars>
          <dgm:bulletEnabled val="1"/>
        </dgm:presLayoutVars>
      </dgm:prSet>
      <dgm:spPr/>
      <dgm:t>
        <a:bodyPr/>
        <a:lstStyle/>
        <a:p>
          <a:endParaRPr lang="en-US"/>
        </a:p>
      </dgm:t>
    </dgm:pt>
    <dgm:pt modelId="{1CBD2241-9333-4C93-B512-E01E6F90D79B}" type="pres">
      <dgm:prSet presAssocID="{CDFDD600-D5BF-4C17-A16D-22FDA2B389EE}" presName="spNode" presStyleCnt="0"/>
      <dgm:spPr/>
    </dgm:pt>
    <dgm:pt modelId="{BE864604-5660-4DA6-B0D2-6765D2D08C77}" type="pres">
      <dgm:prSet presAssocID="{8101DE2B-F29B-4238-B055-3F82E3F0B4A0}" presName="sibTrans" presStyleLbl="sibTrans1D1" presStyleIdx="2" presStyleCnt="3"/>
      <dgm:spPr/>
      <dgm:t>
        <a:bodyPr/>
        <a:lstStyle/>
        <a:p>
          <a:endParaRPr lang="en-US"/>
        </a:p>
      </dgm:t>
    </dgm:pt>
  </dgm:ptLst>
  <dgm:cxnLst>
    <dgm:cxn modelId="{084A4FE3-6300-43D4-BAA7-8662D1275C9D}" type="presOf" srcId="{245AF46B-159D-4EF7-925E-83A724BDF4AB}" destId="{8ED8E24A-5D68-4222-BD9F-7C26E44B43C9}" srcOrd="0" destOrd="0" presId="urn:microsoft.com/office/officeart/2005/8/layout/cycle5"/>
    <dgm:cxn modelId="{B39ED71D-EFE6-4008-8C08-BB44B56C2354}" type="presOf" srcId="{CDFDD600-D5BF-4C17-A16D-22FDA2B389EE}" destId="{34F6D4CF-3912-4B04-B111-C5D5B30E19E9}" srcOrd="0" destOrd="0" presId="urn:microsoft.com/office/officeart/2005/8/layout/cycle5"/>
    <dgm:cxn modelId="{7B935536-FBB1-4600-8B75-8E2F5233DB7A}" type="presOf" srcId="{469A96AD-7ED3-41F6-87EE-D2C08D0441D2}" destId="{F5A2ADCD-A32C-4C0B-8B1B-D4E01E488F13}" srcOrd="0" destOrd="0" presId="urn:microsoft.com/office/officeart/2005/8/layout/cycle5"/>
    <dgm:cxn modelId="{86F95904-A578-43E8-AA36-C6089D2F8956}" type="presOf" srcId="{8EA7D1AE-F534-445C-B24D-4DB3716BBFC7}" destId="{A9411653-B069-484A-85AD-ED3A69916116}" srcOrd="0" destOrd="0" presId="urn:microsoft.com/office/officeart/2005/8/layout/cycle5"/>
    <dgm:cxn modelId="{B1C009A0-3651-4B80-A993-B6CC8B16C174}" srcId="{8EA7D1AE-F534-445C-B24D-4DB3716BBFC7}" destId="{469A96AD-7ED3-41F6-87EE-D2C08D0441D2}" srcOrd="1" destOrd="0" parTransId="{1E43BFA9-322B-4FAF-A5A8-BACB61D90A51}" sibTransId="{BCA83992-D251-4886-B2A0-84F97DF5B597}"/>
    <dgm:cxn modelId="{2099346A-4C4B-4A9F-887B-96BBC8097F1E}" srcId="{8EA7D1AE-F534-445C-B24D-4DB3716BBFC7}" destId="{CDFDD600-D5BF-4C17-A16D-22FDA2B389EE}" srcOrd="2" destOrd="0" parTransId="{1C728011-8375-45AD-A190-BD630A60D168}" sibTransId="{8101DE2B-F29B-4238-B055-3F82E3F0B4A0}"/>
    <dgm:cxn modelId="{C412BF8D-F644-4A93-8E12-E2AA237C58CB}" srcId="{8EA7D1AE-F534-445C-B24D-4DB3716BBFC7}" destId="{245AF46B-159D-4EF7-925E-83A724BDF4AB}" srcOrd="0" destOrd="0" parTransId="{E47EB8D6-4FF0-4556-B6E3-0F5FF6BA5471}" sibTransId="{97FE32A8-37D8-487B-9BBE-F21B6FE9EB77}"/>
    <dgm:cxn modelId="{6F8920AF-6D68-479C-B856-BF3697FF44BF}" type="presOf" srcId="{97FE32A8-37D8-487B-9BBE-F21B6FE9EB77}" destId="{EFFB4706-ED10-4673-BE72-56DBAAB62543}" srcOrd="0" destOrd="0" presId="urn:microsoft.com/office/officeart/2005/8/layout/cycle5"/>
    <dgm:cxn modelId="{E2EFF6D5-5245-432B-9A7E-EE1F8768E8D0}" type="presOf" srcId="{8101DE2B-F29B-4238-B055-3F82E3F0B4A0}" destId="{BE864604-5660-4DA6-B0D2-6765D2D08C77}" srcOrd="0" destOrd="0" presId="urn:microsoft.com/office/officeart/2005/8/layout/cycle5"/>
    <dgm:cxn modelId="{A91D352D-049B-4B18-AFE0-68D654B505B7}" type="presOf" srcId="{BCA83992-D251-4886-B2A0-84F97DF5B597}" destId="{E576A674-E1C1-4372-8A9A-CFD0430482D4}" srcOrd="0" destOrd="0" presId="urn:microsoft.com/office/officeart/2005/8/layout/cycle5"/>
    <dgm:cxn modelId="{645F5907-BA7D-4FFC-B952-04AC0554063C}" type="presParOf" srcId="{A9411653-B069-484A-85AD-ED3A69916116}" destId="{8ED8E24A-5D68-4222-BD9F-7C26E44B43C9}" srcOrd="0" destOrd="0" presId="urn:microsoft.com/office/officeart/2005/8/layout/cycle5"/>
    <dgm:cxn modelId="{49D8ABD3-9EE6-48D4-897D-6398547E64EC}" type="presParOf" srcId="{A9411653-B069-484A-85AD-ED3A69916116}" destId="{FFEA2314-1F38-407A-9AB9-5034CC21D19A}" srcOrd="1" destOrd="0" presId="urn:microsoft.com/office/officeart/2005/8/layout/cycle5"/>
    <dgm:cxn modelId="{819AF74A-3CA1-4178-87E9-FF342EF8E5BE}" type="presParOf" srcId="{A9411653-B069-484A-85AD-ED3A69916116}" destId="{EFFB4706-ED10-4673-BE72-56DBAAB62543}" srcOrd="2" destOrd="0" presId="urn:microsoft.com/office/officeart/2005/8/layout/cycle5"/>
    <dgm:cxn modelId="{06704BF0-47F4-4129-9FDE-EC13E1161120}" type="presParOf" srcId="{A9411653-B069-484A-85AD-ED3A69916116}" destId="{F5A2ADCD-A32C-4C0B-8B1B-D4E01E488F13}" srcOrd="3" destOrd="0" presId="urn:microsoft.com/office/officeart/2005/8/layout/cycle5"/>
    <dgm:cxn modelId="{67A63821-91B4-4549-A8F0-EA9DF7947180}" type="presParOf" srcId="{A9411653-B069-484A-85AD-ED3A69916116}" destId="{E9388673-460F-4B68-B7C6-0E500051333A}" srcOrd="4" destOrd="0" presId="urn:microsoft.com/office/officeart/2005/8/layout/cycle5"/>
    <dgm:cxn modelId="{C64D04B5-1A75-430B-8915-BE39C4695254}" type="presParOf" srcId="{A9411653-B069-484A-85AD-ED3A69916116}" destId="{E576A674-E1C1-4372-8A9A-CFD0430482D4}" srcOrd="5" destOrd="0" presId="urn:microsoft.com/office/officeart/2005/8/layout/cycle5"/>
    <dgm:cxn modelId="{4B3EECDC-9739-4DFB-8E29-EAEA3580245C}" type="presParOf" srcId="{A9411653-B069-484A-85AD-ED3A69916116}" destId="{34F6D4CF-3912-4B04-B111-C5D5B30E19E9}" srcOrd="6" destOrd="0" presId="urn:microsoft.com/office/officeart/2005/8/layout/cycle5"/>
    <dgm:cxn modelId="{FF524506-43B4-47C8-BDD3-089DA0240C9D}" type="presParOf" srcId="{A9411653-B069-484A-85AD-ED3A69916116}" destId="{1CBD2241-9333-4C93-B512-E01E6F90D79B}" srcOrd="7" destOrd="0" presId="urn:microsoft.com/office/officeart/2005/8/layout/cycle5"/>
    <dgm:cxn modelId="{CE7B418B-4946-4C2B-B8B0-E199A27C27AA}" type="presParOf" srcId="{A9411653-B069-484A-85AD-ED3A69916116}" destId="{BE864604-5660-4DA6-B0D2-6765D2D08C77}" srcOrd="8"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8E24A-5D68-4222-BD9F-7C26E44B43C9}">
      <dsp:nvSpPr>
        <dsp:cNvPr id="0" name=""/>
        <dsp:cNvSpPr/>
      </dsp:nvSpPr>
      <dsp:spPr>
        <a:xfrm>
          <a:off x="1014732" y="1469"/>
          <a:ext cx="1165265" cy="757422"/>
        </a:xfrm>
        <a:prstGeom prst="roundRect">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Serving</a:t>
          </a:r>
        </a:p>
      </dsp:txBody>
      <dsp:txXfrm>
        <a:off x="1051706" y="38443"/>
        <a:ext cx="1091317" cy="683474"/>
      </dsp:txXfrm>
    </dsp:sp>
    <dsp:sp modelId="{EFFB4706-ED10-4673-BE72-56DBAAB62543}">
      <dsp:nvSpPr>
        <dsp:cNvPr id="0" name=""/>
        <dsp:cNvSpPr/>
      </dsp:nvSpPr>
      <dsp:spPr>
        <a:xfrm>
          <a:off x="588198" y="380180"/>
          <a:ext cx="2018333" cy="2018333"/>
        </a:xfrm>
        <a:custGeom>
          <a:avLst/>
          <a:gdLst/>
          <a:ahLst/>
          <a:cxnLst/>
          <a:rect l="0" t="0" r="0" b="0"/>
          <a:pathLst>
            <a:path>
              <a:moveTo>
                <a:pt x="1747831" y="321568"/>
              </a:moveTo>
              <a:arcTo wR="1009166" hR="1009166" stAng="19023035" swAng="2299657"/>
            </a:path>
          </a:pathLst>
        </a:custGeom>
        <a:noFill/>
        <a:ln w="6350" cap="flat" cmpd="sng" algn="ctr">
          <a:solidFill>
            <a:schemeClr val="accent5">
              <a:hueOff val="0"/>
              <a:satOff val="0"/>
              <a:lumOff val="0"/>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sp>
    <dsp:sp modelId="{F5A2ADCD-A32C-4C0B-8B1B-D4E01E488F13}">
      <dsp:nvSpPr>
        <dsp:cNvPr id="0" name=""/>
        <dsp:cNvSpPr/>
      </dsp:nvSpPr>
      <dsp:spPr>
        <a:xfrm>
          <a:off x="1888696" y="1515219"/>
          <a:ext cx="1165265" cy="757422"/>
        </a:xfrm>
        <a:prstGeom prst="roundRect">
          <a:avLst/>
        </a:prstGeom>
        <a:solidFill>
          <a:schemeClr val="accent5">
            <a:hueOff val="-3676672"/>
            <a:satOff val="-5114"/>
            <a:lumOff val="-196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Selling</a:t>
          </a:r>
        </a:p>
      </dsp:txBody>
      <dsp:txXfrm>
        <a:off x="1925670" y="1552193"/>
        <a:ext cx="1091317" cy="683474"/>
      </dsp:txXfrm>
    </dsp:sp>
    <dsp:sp modelId="{E576A674-E1C1-4372-8A9A-CFD0430482D4}">
      <dsp:nvSpPr>
        <dsp:cNvPr id="0" name=""/>
        <dsp:cNvSpPr/>
      </dsp:nvSpPr>
      <dsp:spPr>
        <a:xfrm>
          <a:off x="588198" y="380180"/>
          <a:ext cx="2018333" cy="2018333"/>
        </a:xfrm>
        <a:custGeom>
          <a:avLst/>
          <a:gdLst/>
          <a:ahLst/>
          <a:cxnLst/>
          <a:rect l="0" t="0" r="0" b="0"/>
          <a:pathLst>
            <a:path>
              <a:moveTo>
                <a:pt x="1318316" y="1969814"/>
              </a:moveTo>
              <a:arcTo wR="1009166" hR="1009166" stAng="4329668" swAng="2140665"/>
            </a:path>
          </a:pathLst>
        </a:custGeom>
        <a:noFill/>
        <a:ln w="6350" cap="flat" cmpd="sng" algn="ctr">
          <a:solidFill>
            <a:schemeClr val="accent5">
              <a:hueOff val="-3676672"/>
              <a:satOff val="-5114"/>
              <a:lumOff val="-1961"/>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sp>
    <dsp:sp modelId="{34F6D4CF-3912-4B04-B111-C5D5B30E19E9}">
      <dsp:nvSpPr>
        <dsp:cNvPr id="0" name=""/>
        <dsp:cNvSpPr/>
      </dsp:nvSpPr>
      <dsp:spPr>
        <a:xfrm>
          <a:off x="140768" y="1515219"/>
          <a:ext cx="1165265" cy="757422"/>
        </a:xfrm>
        <a:prstGeom prst="roundRect">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Learning</a:t>
          </a:r>
        </a:p>
      </dsp:txBody>
      <dsp:txXfrm>
        <a:off x="177742" y="1552193"/>
        <a:ext cx="1091317" cy="683474"/>
      </dsp:txXfrm>
    </dsp:sp>
    <dsp:sp modelId="{BE864604-5660-4DA6-B0D2-6765D2D08C77}">
      <dsp:nvSpPr>
        <dsp:cNvPr id="0" name=""/>
        <dsp:cNvSpPr/>
      </dsp:nvSpPr>
      <dsp:spPr>
        <a:xfrm>
          <a:off x="588198" y="380180"/>
          <a:ext cx="2018333" cy="2018333"/>
        </a:xfrm>
        <a:custGeom>
          <a:avLst/>
          <a:gdLst/>
          <a:ahLst/>
          <a:cxnLst/>
          <a:rect l="0" t="0" r="0" b="0"/>
          <a:pathLst>
            <a:path>
              <a:moveTo>
                <a:pt x="3281" y="927849"/>
              </a:moveTo>
              <a:arcTo wR="1009166" hR="1009166" stAng="11077308" swAng="2299657"/>
            </a:path>
          </a:pathLst>
        </a:custGeom>
        <a:noFill/>
        <a:ln w="6350" cap="flat" cmpd="sng" algn="ctr">
          <a:solidFill>
            <a:schemeClr val="accent5">
              <a:hueOff val="-7353344"/>
              <a:satOff val="-10228"/>
              <a:lumOff val="-3922"/>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67351-5787-4CF6-9F40-146FC1495DFD}" type="datetimeFigureOut">
              <a:rPr lang="en-US" smtClean="0"/>
              <a:t>12/15/2015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54A09-C4C4-43EF-AA39-4C12590A699D}" type="slidenum">
              <a:rPr lang="en-US" smtClean="0"/>
              <a:t>‹#›</a:t>
            </a:fld>
            <a:endParaRPr lang="en-US"/>
          </a:p>
        </p:txBody>
      </p:sp>
    </p:spTree>
    <p:extLst>
      <p:ext uri="{BB962C8B-B14F-4D97-AF65-F5344CB8AC3E}">
        <p14:creationId xmlns:p14="http://schemas.microsoft.com/office/powerpoint/2010/main" val="703306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sdn.microsoft.com/EN-US/library/jj220035.asp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21154A09-C4C4-43EF-AA39-4C12590A699D}" type="slidenum">
              <a:rPr lang="en-US" smtClean="0"/>
              <a:t>2</a:t>
            </a:fld>
            <a:endParaRPr lang="en-US"/>
          </a:p>
        </p:txBody>
      </p:sp>
    </p:spTree>
    <p:extLst>
      <p:ext uri="{BB962C8B-B14F-4D97-AF65-F5344CB8AC3E}">
        <p14:creationId xmlns:p14="http://schemas.microsoft.com/office/powerpoint/2010/main" val="545091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https://msdn.microsoft.com/EN-US/library/jj220035.aspx</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11</a:t>
            </a:fld>
            <a:endParaRPr lang="en-US"/>
          </a:p>
        </p:txBody>
      </p:sp>
    </p:spTree>
    <p:extLst>
      <p:ext uri="{BB962C8B-B14F-4D97-AF65-F5344CB8AC3E}">
        <p14:creationId xmlns:p14="http://schemas.microsoft.com/office/powerpoint/2010/main" val="364627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and images you submit to the Seller Dashboard with your app or add-in becomes the Office Store listing for it. This information is the first thing prospective users see, and creates their first impression. Make sure that the information you submit — including your title, description, logos, and screenshots — clearly communicates the benefits and functionality that your solution provides.</a:t>
            </a:r>
          </a:p>
          <a:p>
            <a:r>
              <a:rPr lang="en-US" dirty="0"/>
              <a:t>Apply the following when you create your title, description, and images:</a:t>
            </a:r>
          </a:p>
          <a:p>
            <a:r>
              <a:rPr lang="en-US" dirty="0"/>
              <a:t>Describe what your solution can do for customers. Answer the question: </a:t>
            </a:r>
            <a:r>
              <a:rPr lang="en-US" i="1" dirty="0"/>
              <a:t>What problem does this app solve?</a:t>
            </a:r>
            <a:endParaRPr lang="en-US" dirty="0"/>
          </a:p>
          <a:p>
            <a:pPr marL="171450" indent="-171450">
              <a:buFont typeface="Arial" panose="020B0604020202020204" pitchFamily="34" charset="0"/>
              <a:buChar char="•"/>
            </a:pPr>
            <a:r>
              <a:rPr lang="en-US" dirty="0"/>
              <a:t>Use unique logos for each app or add-in.</a:t>
            </a:r>
          </a:p>
          <a:p>
            <a:pPr marL="171450" indent="-171450">
              <a:buFont typeface="Arial" panose="020B0604020202020204" pitchFamily="34" charset="0"/>
              <a:buChar char="•"/>
            </a:pPr>
            <a:r>
              <a:rPr lang="en-US" dirty="0"/>
              <a:t>Include screenshots that show off your UI. Be sure to remove any personal information from your screenshots.</a:t>
            </a:r>
          </a:p>
          <a:p>
            <a:pPr marL="171450" indent="-171450">
              <a:buFont typeface="Arial" panose="020B0604020202020204" pitchFamily="34" charset="0"/>
              <a:buChar char="•"/>
            </a:pPr>
            <a:r>
              <a:rPr lang="en-US" dirty="0"/>
              <a:t>If you update your functionality, update your description too.</a:t>
            </a:r>
          </a:p>
          <a:p>
            <a:pPr marL="171450" indent="-171450">
              <a:buFont typeface="Arial" panose="020B0604020202020204" pitchFamily="34" charset="0"/>
              <a:buChar char="•"/>
            </a:pPr>
            <a:r>
              <a:rPr lang="en-US" dirty="0"/>
              <a:t>Use a customer-friendly voice. Be concise and use natural language.</a:t>
            </a:r>
          </a:p>
          <a:p>
            <a:pPr marL="171450" indent="-171450">
              <a:buFont typeface="Arial" panose="020B0604020202020204" pitchFamily="34" charset="0"/>
              <a:buChar char="•"/>
            </a:pPr>
            <a:r>
              <a:rPr lang="en-US" dirty="0"/>
              <a:t>Avoid marketing speak and buzz words.</a:t>
            </a:r>
          </a:p>
          <a:p>
            <a:pPr marL="171450" indent="-171450">
              <a:buFont typeface="Arial" panose="020B0604020202020204" pitchFamily="34" charset="0"/>
              <a:buChar char="•"/>
            </a:pPr>
            <a:r>
              <a:rPr lang="en-US" dirty="0"/>
              <a:t>Check the spelling and grammar on your titles and descriptions.</a:t>
            </a:r>
          </a:p>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3</a:t>
            </a:fld>
            <a:endParaRPr lang="en-US"/>
          </a:p>
        </p:txBody>
      </p:sp>
    </p:spTree>
    <p:extLst>
      <p:ext uri="{BB962C8B-B14F-4D97-AF65-F5344CB8AC3E}">
        <p14:creationId xmlns:p14="http://schemas.microsoft.com/office/powerpoint/2010/main" val="369771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name and description can be powerful tools to draw in potential customers. You also want to present a unified visual identity for your app or add-in. The logo you use is important. Two files represent your logo. To present a consistent logo, both images should be of the same logo or icon. This way, the user sees the same logo in the Office Store and when the add-in is displayed in Office or SharePoint. The two images have different formatting requirements.</a:t>
            </a:r>
          </a:p>
          <a:p>
            <a:pPr marL="0" indent="0">
              <a:buFont typeface="Arial" panose="020B0604020202020204" pitchFamily="34" charset="0"/>
              <a:buNone/>
            </a:pPr>
            <a:r>
              <a:rPr lang="en-US" dirty="0"/>
              <a:t>Your logo should:</a:t>
            </a:r>
          </a:p>
          <a:p>
            <a:pPr marL="171450" indent="-171450">
              <a:buFont typeface="Arial" panose="020B0604020202020204" pitchFamily="34" charset="0"/>
              <a:buChar char="•"/>
            </a:pPr>
            <a:r>
              <a:rPr lang="en-US" dirty="0"/>
              <a:t>Convey how your add-in helps the customer get work done.</a:t>
            </a:r>
          </a:p>
          <a:p>
            <a:pPr marL="171450" indent="-171450">
              <a:buFont typeface="Arial" panose="020B0604020202020204" pitchFamily="34" charset="0"/>
              <a:buChar char="•"/>
            </a:pPr>
            <a:r>
              <a:rPr lang="en-US" dirty="0"/>
              <a:t>Use simple imagery. Don't clutter or complicate your image.</a:t>
            </a:r>
          </a:p>
          <a:p>
            <a:pPr marL="171450" indent="-171450">
              <a:buFont typeface="Arial" panose="020B0604020202020204" pitchFamily="34" charset="0"/>
              <a:buChar char="•"/>
            </a:pPr>
            <a:r>
              <a:rPr lang="en-US" dirty="0"/>
              <a:t>Communicate the problem that the add-in solves. Don't rely on your company logo for your image.</a:t>
            </a:r>
          </a:p>
          <a:p>
            <a:pPr marL="171450" indent="-171450">
              <a:buFont typeface="Arial" panose="020B0604020202020204" pitchFamily="34" charset="0"/>
              <a:buChar char="•"/>
            </a:pPr>
            <a:r>
              <a:rPr lang="en-US" dirty="0"/>
              <a:t>Be 96 x 96 pixels, and less than 250 KBs.</a:t>
            </a:r>
          </a:p>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4</a:t>
            </a:fld>
            <a:endParaRPr lang="en-US"/>
          </a:p>
        </p:txBody>
      </p:sp>
    </p:spTree>
    <p:extLst>
      <p:ext uri="{BB962C8B-B14F-4D97-AF65-F5344CB8AC3E}">
        <p14:creationId xmlns:p14="http://schemas.microsoft.com/office/powerpoint/2010/main" val="377313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screenshots rich and informative. Help customers understand how your add-in solves problems and helps them get work done more effectively. In your screenshots:</a:t>
            </a:r>
          </a:p>
          <a:p>
            <a:pPr marL="171450" indent="-171450">
              <a:buFont typeface="Arial" panose="020B0604020202020204" pitchFamily="34" charset="0"/>
              <a:buChar char="•"/>
            </a:pPr>
            <a:r>
              <a:rPr lang="en-US" dirty="0"/>
              <a:t>Focus on your add-in. Don't show large areas of empty screen.</a:t>
            </a:r>
          </a:p>
          <a:p>
            <a:pPr marL="171450" indent="-171450">
              <a:buFont typeface="Arial" panose="020B0604020202020204" pitchFamily="34" charset="0"/>
              <a:buChar char="•"/>
            </a:pPr>
            <a:r>
              <a:rPr lang="en-US" dirty="0"/>
              <a:t>Show real content rather than an empty document.</a:t>
            </a:r>
          </a:p>
          <a:p>
            <a:pPr marL="171450" indent="-171450">
              <a:buFont typeface="Arial" panose="020B0604020202020204" pitchFamily="34" charset="0"/>
              <a:buChar char="•"/>
            </a:pPr>
            <a:r>
              <a:rPr lang="en-US" dirty="0"/>
              <a:t>Use captions and callouts to clarify features.</a:t>
            </a:r>
          </a:p>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5</a:t>
            </a:fld>
            <a:endParaRPr lang="en-US"/>
          </a:p>
        </p:txBody>
      </p:sp>
    </p:spTree>
    <p:extLst>
      <p:ext uri="{BB962C8B-B14F-4D97-AF65-F5344CB8AC3E}">
        <p14:creationId xmlns:p14="http://schemas.microsoft.com/office/powerpoint/2010/main" val="220763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ratings and reviews lead to better store placement and improved customer perception of your product. Customers also use reviews as a forum to offer feedback and suggestions, particularly if feedback and support options are not available within the app or add-in. Be sure to:</a:t>
            </a:r>
          </a:p>
          <a:p>
            <a:pPr marL="171450" indent="-171450">
              <a:buFont typeface="Arial" panose="020B0604020202020204" pitchFamily="34" charset="0"/>
              <a:buChar char="•"/>
            </a:pPr>
            <a:r>
              <a:rPr lang="en-US" dirty="0"/>
              <a:t>Ask customers to rate and review from within your add-in. Make sure that they've had a chance to explore the add-in first, and don't ask for feedback too often.</a:t>
            </a:r>
          </a:p>
          <a:p>
            <a:pPr marL="171450" indent="-171450">
              <a:buFont typeface="Arial" panose="020B0604020202020204" pitchFamily="34" charset="0"/>
              <a:buChar char="•"/>
            </a:pPr>
            <a:r>
              <a:rPr lang="en-US" dirty="0"/>
              <a:t>Offer help and support from within your add-in, so customers don't have to leave feedback in Office Store reviews.</a:t>
            </a:r>
          </a:p>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6</a:t>
            </a:fld>
            <a:endParaRPr lang="en-US"/>
          </a:p>
        </p:txBody>
      </p:sp>
    </p:spTree>
    <p:extLst>
      <p:ext uri="{BB962C8B-B14F-4D97-AF65-F5344CB8AC3E}">
        <p14:creationId xmlns:p14="http://schemas.microsoft.com/office/powerpoint/2010/main" val="80059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1154A09-C4C4-43EF-AA39-4C12590A699D}" type="slidenum">
              <a:rPr lang="en-US" smtClean="0"/>
              <a:t>7</a:t>
            </a:fld>
            <a:endParaRPr lang="en-US"/>
          </a:p>
        </p:txBody>
      </p:sp>
    </p:spTree>
    <p:extLst>
      <p:ext uri="{BB962C8B-B14F-4D97-AF65-F5344CB8AC3E}">
        <p14:creationId xmlns:p14="http://schemas.microsoft.com/office/powerpoint/2010/main" val="245926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1154A09-C4C4-43EF-AA39-4C12590A699D}" type="slidenum">
              <a:rPr lang="en-US" smtClean="0"/>
              <a:t>8</a:t>
            </a:fld>
            <a:endParaRPr lang="en-US"/>
          </a:p>
        </p:txBody>
      </p:sp>
    </p:spTree>
    <p:extLst>
      <p:ext uri="{BB962C8B-B14F-4D97-AF65-F5344CB8AC3E}">
        <p14:creationId xmlns:p14="http://schemas.microsoft.com/office/powerpoint/2010/main" val="1567125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Use our Best Practices App code to capture user email addresses, prompt reviews, solicit feedback, tease Paid features, show videos, and pump email addresses into an outbound email campaign engine during the Trial   </a:t>
            </a:r>
            <a:r>
              <a:rPr lang="en-US" b="1" dirty="0"/>
              <a:t> </a:t>
            </a:r>
          </a:p>
          <a:p>
            <a:pPr lvl="0"/>
            <a:r>
              <a:rPr lang="en-US" sz="1200" kern="1200" dirty="0">
                <a:solidFill>
                  <a:schemeClr val="tx1"/>
                </a:solidFill>
                <a:effectLst/>
                <a:latin typeface="+mn-lt"/>
                <a:ea typeface="+mn-ea"/>
                <a:cs typeface="+mn-cs"/>
              </a:rPr>
              <a:t>Add videos and in-product training and tips</a:t>
            </a:r>
          </a:p>
        </p:txBody>
      </p:sp>
      <p:sp>
        <p:nvSpPr>
          <p:cNvPr id="4" name="Slide Number Placeholder 3"/>
          <p:cNvSpPr>
            <a:spLocks noGrp="1"/>
          </p:cNvSpPr>
          <p:nvPr>
            <p:ph type="sldNum" sz="quarter" idx="10"/>
          </p:nvPr>
        </p:nvSpPr>
        <p:spPr/>
        <p:txBody>
          <a:bodyPr/>
          <a:lstStyle/>
          <a:p>
            <a:fld id="{21154A09-C4C4-43EF-AA39-4C12590A699D}" type="slidenum">
              <a:rPr lang="en-US" smtClean="0"/>
              <a:t>9</a:t>
            </a:fld>
            <a:endParaRPr lang="en-US"/>
          </a:p>
        </p:txBody>
      </p:sp>
    </p:spTree>
    <p:extLst>
      <p:ext uri="{BB962C8B-B14F-4D97-AF65-F5344CB8AC3E}">
        <p14:creationId xmlns:p14="http://schemas.microsoft.com/office/powerpoint/2010/main" val="339293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54A09-C4C4-43EF-AA39-4C12590A699D}" type="slidenum">
              <a:rPr lang="en-US" smtClean="0"/>
              <a:t>10</a:t>
            </a:fld>
            <a:endParaRPr lang="en-US"/>
          </a:p>
        </p:txBody>
      </p:sp>
    </p:spTree>
    <p:extLst>
      <p:ext uri="{BB962C8B-B14F-4D97-AF65-F5344CB8AC3E}">
        <p14:creationId xmlns:p14="http://schemas.microsoft.com/office/powerpoint/2010/main" val="11389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5F9386-879E-4B1E-A090-4E5EDF1E57B3}"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15463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F9386-879E-4B1E-A090-4E5EDF1E57B3}"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242977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552967"/>
          </a:xfrm>
        </p:spPr>
        <p:txBody>
          <a:bodyPr wrap="square">
            <a:spAutoFit/>
          </a:bodyPr>
          <a:lstStyle>
            <a:lvl1pPr marL="281538" indent="-281538">
              <a:spcBef>
                <a:spcPts val="1200"/>
              </a:spcBef>
              <a:buClr>
                <a:schemeClr val="tx1"/>
              </a:buClr>
              <a:buFontTx/>
              <a:buBlip>
                <a:blip r:embed="rId2"/>
              </a:buBlip>
              <a:defRPr sz="3527"/>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52967"/>
          </a:xfrm>
        </p:spPr>
        <p:txBody>
          <a:bodyPr wrap="square">
            <a:spAutoFit/>
          </a:bodyPr>
          <a:lstStyle>
            <a:lvl1pPr marL="281538" indent="-281538">
              <a:spcBef>
                <a:spcPts val="1200"/>
              </a:spcBef>
              <a:buClr>
                <a:schemeClr val="tx1"/>
              </a:buClr>
              <a:buFontTx/>
              <a:buBlip>
                <a:blip r:embed="rId2"/>
              </a:buBlip>
              <a:defRPr sz="3527"/>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180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552967"/>
          </a:xfrm>
        </p:spPr>
        <p:txBody>
          <a:bodyPr wrap="square">
            <a:spAutoFit/>
          </a:bodyPr>
          <a:lstStyle>
            <a:lvl1pPr marL="281538" indent="-281538">
              <a:spcBef>
                <a:spcPts val="1200"/>
              </a:spcBef>
              <a:buClr>
                <a:schemeClr val="tx2"/>
              </a:buClr>
              <a:buFontTx/>
              <a:buBlip>
                <a:blip r:embed="rId2"/>
              </a:buBlip>
              <a:defRPr sz="3527">
                <a:solidFill>
                  <a:schemeClr val="tx1"/>
                </a:soli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52967"/>
          </a:xfrm>
        </p:spPr>
        <p:txBody>
          <a:bodyPr wrap="square">
            <a:spAutoFit/>
          </a:bodyPr>
          <a:lstStyle>
            <a:lvl1pPr marL="281538" indent="-281538">
              <a:spcBef>
                <a:spcPts val="1200"/>
              </a:spcBef>
              <a:buClr>
                <a:schemeClr val="tx2"/>
              </a:buClr>
              <a:buFontTx/>
              <a:buBlip>
                <a:blip r:embed="rId2"/>
              </a:buBlip>
              <a:defRPr sz="3527">
                <a:solidFill>
                  <a:schemeClr val="tx1"/>
                </a:soli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71655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8741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3"/>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5836525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30" cy="1793104"/>
          </a:xfrm>
        </p:spPr>
        <p:txBody>
          <a:bodyPr/>
          <a:lstStyle>
            <a:lvl1pPr>
              <a:defRPr sz="5879" baseline="0"/>
            </a:lvl1pPr>
          </a:lstStyle>
          <a:p>
            <a:r>
              <a:rPr lang="en-US"/>
              <a:t>Click to edit Master title style</a:t>
            </a:r>
            <a:endParaRPr lang="en-US" dirty="0"/>
          </a:p>
        </p:txBody>
      </p:sp>
    </p:spTree>
    <p:extLst>
      <p:ext uri="{BB962C8B-B14F-4D97-AF65-F5344CB8AC3E}">
        <p14:creationId xmlns:p14="http://schemas.microsoft.com/office/powerpoint/2010/main" val="314586935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30" cy="1793104"/>
          </a:xfrm>
        </p:spPr>
        <p:txBody>
          <a:bodyPr/>
          <a:lstStyle>
            <a:lvl1pPr>
              <a:defRPr sz="5879" baseline="0"/>
            </a:lvl1pPr>
          </a:lstStyle>
          <a:p>
            <a:r>
              <a:rPr lang="en-US"/>
              <a:t>Click to edit Master title style</a:t>
            </a:r>
            <a:endParaRPr lang="en-US" dirty="0"/>
          </a:p>
        </p:txBody>
      </p:sp>
    </p:spTree>
    <p:extLst>
      <p:ext uri="{BB962C8B-B14F-4D97-AF65-F5344CB8AC3E}">
        <p14:creationId xmlns:p14="http://schemas.microsoft.com/office/powerpoint/2010/main" val="19283251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1"/>
            <a:ext cx="9860672" cy="899665"/>
          </a:xfrm>
        </p:spPr>
        <p:txBody>
          <a:bodyPr/>
          <a:lstStyle>
            <a:lvl1pPr marL="228653" indent="-228653">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9" y="5025984"/>
            <a:ext cx="5378549"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8935777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5"/>
            <a:ext cx="9860672" cy="899665"/>
          </a:xfrm>
        </p:spPr>
        <p:txBody>
          <a:bodyPr/>
          <a:lstStyle>
            <a:lvl1pPr marL="276872" indent="-276872">
              <a:tabLst>
                <a:tab pos="276872"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9"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5603971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p:txBody>
      </p:sp>
      <p:sp>
        <p:nvSpPr>
          <p:cNvPr id="4" name="Title 1"/>
          <p:cNvSpPr>
            <a:spLocks noGrp="1"/>
          </p:cNvSpPr>
          <p:nvPr>
            <p:ph type="title"/>
          </p:nvPr>
        </p:nvSpPr>
        <p:spPr>
          <a:xfrm>
            <a:off x="277022"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0064648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1" y="2095972"/>
            <a:ext cx="5378549" cy="2677859"/>
          </a:xfrm>
          <a:noFill/>
        </p:spPr>
        <p:txBody>
          <a:bodyPr vert="horz" wrap="square" lIns="146304" tIns="91440" rIns="146304" bIns="91440" rtlCol="0" anchor="t" anchorCtr="0">
            <a:noAutofit/>
          </a:bodyPr>
          <a:lstStyle>
            <a:lvl1pPr>
              <a:defRPr lang="en-US" sz="5879"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1"/>
            <a:ext cx="5377216" cy="896551"/>
          </a:xfrm>
        </p:spPr>
        <p:txBody>
          <a:bodyPr tIns="109728" bIns="109728">
            <a:noAutofit/>
          </a:bodyPr>
          <a:lstStyle>
            <a:lvl1pPr marL="0" indent="0">
              <a:spcBef>
                <a:spcPts val="0"/>
              </a:spcBef>
              <a:buNone/>
              <a:defRPr sz="3135">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70700" y="0"/>
            <a:ext cx="6050868"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36451916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F9386-879E-4B1E-A090-4E5EDF1E57B3}"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8682555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1" y="2095972"/>
            <a:ext cx="5378549" cy="2677859"/>
          </a:xfrm>
          <a:noFill/>
        </p:spPr>
        <p:txBody>
          <a:bodyPr vert="horz" wrap="square" lIns="146304" tIns="91440" rIns="146304" bIns="91440" rtlCol="0" anchor="t" anchorCtr="0">
            <a:noAutofit/>
          </a:bodyPr>
          <a:lstStyle>
            <a:lvl1pPr>
              <a:defRPr lang="en-US" sz="5879"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1"/>
            <a:ext cx="5377216" cy="896551"/>
          </a:xfrm>
        </p:spPr>
        <p:txBody>
          <a:bodyPr tIns="109728" bIns="109728">
            <a:noAutofit/>
          </a:bodyPr>
          <a:lstStyle>
            <a:lvl1pPr marL="0" indent="0">
              <a:spcBef>
                <a:spcPts val="0"/>
              </a:spcBef>
              <a:buNone/>
              <a:defRPr sz="3135">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70700" y="3"/>
            <a:ext cx="6050868" cy="6857999"/>
          </a:xfrm>
          <a:prstGeom prst="rect">
            <a:avLst/>
          </a:prstGeom>
        </p:spPr>
      </p:pic>
    </p:spTree>
    <p:extLst>
      <p:ext uri="{BB962C8B-B14F-4D97-AF65-F5344CB8AC3E}">
        <p14:creationId xmlns:p14="http://schemas.microsoft.com/office/powerpoint/2010/main" val="30826098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7711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4097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9918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971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51" indent="-284651">
              <a:buClr>
                <a:schemeClr val="tx1"/>
              </a:buClr>
              <a:buSzPct val="90000"/>
              <a:buFont typeface="Wingdings" panose="05000000000000000000" pitchFamily="2" charset="2"/>
              <a:buChar char="§"/>
              <a:defRPr sz="3527">
                <a:solidFill>
                  <a:schemeClr val="bg1"/>
                </a:solidFill>
                <a:latin typeface="Segoe UI" pitchFamily="34" charset="0"/>
                <a:ea typeface="Segoe UI" pitchFamily="34" charset="0"/>
                <a:cs typeface="Segoe UI" pitchFamily="34" charset="0"/>
              </a:defRPr>
            </a:lvl1pPr>
            <a:lvl2pPr marL="559965" indent="-275317">
              <a:buClr>
                <a:schemeClr val="tx1"/>
              </a:buClr>
              <a:buSzPct val="90000"/>
              <a:buFont typeface="Wingdings" panose="05000000000000000000" pitchFamily="2" charset="2"/>
              <a:buChar char="§"/>
              <a:defRPr sz="3135">
                <a:solidFill>
                  <a:schemeClr val="bg1"/>
                </a:solidFill>
                <a:latin typeface="Segoe UI" pitchFamily="34" charset="0"/>
                <a:ea typeface="Segoe UI" pitchFamily="34" charset="0"/>
                <a:cs typeface="Segoe UI" pitchFamily="34" charset="0"/>
              </a:defRPr>
            </a:lvl2pPr>
            <a:lvl3pPr marL="844615" indent="-284651">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6240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51" indent="-284651">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5" indent="-275317">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5" indent="-284651">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4973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2282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13" tIns="45306" rIns="90613" bIns="45306" rtlCol="0" anchor="ctr"/>
          <a:lstStyle/>
          <a:p>
            <a:pPr marL="0" marR="0" lvl="0" indent="0" algn="ctr" defTabSz="91377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010976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9"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46970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70" y="474237"/>
            <a:ext cx="1775509" cy="380393"/>
          </a:xfrm>
          <a:prstGeom prst="rect">
            <a:avLst/>
          </a:prstGeom>
        </p:spPr>
      </p:pic>
    </p:spTree>
    <p:extLst>
      <p:ext uri="{BB962C8B-B14F-4D97-AF65-F5344CB8AC3E}">
        <p14:creationId xmlns:p14="http://schemas.microsoft.com/office/powerpoint/2010/main" val="315109312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9034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userDrawn="1"/>
        </p:nvSpPr>
        <p:spPr bwMode="gray">
          <a:xfrm>
            <a:off x="1"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4" y="539682"/>
            <a:ext cx="5903019" cy="2062069"/>
          </a:xfrm>
          <a:noFill/>
        </p:spPr>
        <p:txBody>
          <a:bodyPr vert="horz" wrap="square" lIns="146304" tIns="91440" rIns="146304" bIns="91440" rtlCol="0" anchor="t" anchorCtr="0">
            <a:noAutofit/>
          </a:bodyPr>
          <a:lstStyle>
            <a:lvl1pPr>
              <a:defRPr lang="en-US" sz="5879" spc="-98"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8"/>
            <a:ext cx="1522405" cy="326167"/>
          </a:xfrm>
          <a:prstGeom prst="rect">
            <a:avLst/>
          </a:prstGeom>
        </p:spPr>
      </p:pic>
    </p:spTree>
    <p:extLst>
      <p:ext uri="{BB962C8B-B14F-4D97-AF65-F5344CB8AC3E}">
        <p14:creationId xmlns:p14="http://schemas.microsoft.com/office/powerpoint/2010/main" val="184797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304" tIns="109728" rIns="146304" bIns="109728">
            <a:noAutofit/>
          </a:bodyPr>
          <a:lstStyle>
            <a:lvl1pPr marL="0" indent="0">
              <a:spcBef>
                <a:spcPts val="0"/>
              </a:spcBef>
              <a:buNone/>
              <a:defRPr sz="3527"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2075840"/>
            <a:ext cx="8067760" cy="1801436"/>
          </a:xfrm>
          <a:noFill/>
        </p:spPr>
        <p:txBody>
          <a:bodyPr lIns="146304" tIns="91440" rIns="146304" bIns="91440" anchor="t" anchorCtr="0"/>
          <a:lstStyle>
            <a:lvl1pPr>
              <a:defRPr sz="5879" spc="-98"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8"/>
            <a:ext cx="1522405" cy="326167"/>
          </a:xfrm>
          <a:prstGeom prst="rect">
            <a:avLst/>
          </a:prstGeom>
        </p:spPr>
      </p:pic>
    </p:spTree>
    <p:extLst>
      <p:ext uri="{BB962C8B-B14F-4D97-AF65-F5344CB8AC3E}">
        <p14:creationId xmlns:p14="http://schemas.microsoft.com/office/powerpoint/2010/main" val="386852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9"/>
            <a:ext cx="8067813" cy="1793881"/>
          </a:xfrm>
          <a:noFill/>
        </p:spPr>
        <p:txBody>
          <a:bodyPr lIns="182880" tIns="146304" rIns="182880" bIns="146304">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9701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12219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3"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8127127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3"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14916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575635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7568476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39626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gradFill>
                  <a:gsLst>
                    <a:gs pos="2920">
                      <a:schemeClr val="tx1"/>
                    </a:gs>
                    <a:gs pos="100000">
                      <a:schemeClr val="tx1"/>
                    </a:gs>
                  </a:gsLst>
                  <a:lin ang="5400000" scaled="0"/>
                </a:gradFill>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3124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706587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311210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350798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7783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7">
                <a:solidFill>
                  <a:schemeClr val="tx1"/>
                </a:soli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0" indent="0">
              <a:spcBef>
                <a:spcPts val="1200"/>
              </a:spcBef>
              <a:buClr>
                <a:schemeClr val="tx1"/>
              </a:buClr>
              <a:buFont typeface="Wingdings" pitchFamily="2" charset="2"/>
              <a:buNone/>
              <a:defRPr sz="3527">
                <a:solidFill>
                  <a:schemeClr val="tx1"/>
                </a:soli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26875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552967"/>
          </a:xfrm>
        </p:spPr>
        <p:txBody>
          <a:bodyPr wrap="square">
            <a:spAutoFit/>
          </a:bodyPr>
          <a:lstStyle>
            <a:lvl1pPr marL="281538" indent="-281538">
              <a:spcBef>
                <a:spcPts val="1200"/>
              </a:spcBef>
              <a:buClr>
                <a:schemeClr val="tx1"/>
              </a:buClr>
              <a:buFontTx/>
              <a:buBlip>
                <a:blip r:embed="rId2"/>
              </a:buBlip>
              <a:defRPr sz="3527"/>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52967"/>
          </a:xfrm>
        </p:spPr>
        <p:txBody>
          <a:bodyPr wrap="square">
            <a:spAutoFit/>
          </a:bodyPr>
          <a:lstStyle>
            <a:lvl1pPr marL="281538" indent="-281538">
              <a:spcBef>
                <a:spcPts val="1200"/>
              </a:spcBef>
              <a:buClr>
                <a:schemeClr val="tx1"/>
              </a:buClr>
              <a:buFontTx/>
              <a:buBlip>
                <a:blip r:embed="rId2"/>
              </a:buBlip>
              <a:defRPr sz="3527"/>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5241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552967"/>
          </a:xfrm>
        </p:spPr>
        <p:txBody>
          <a:bodyPr wrap="square">
            <a:spAutoFit/>
          </a:bodyPr>
          <a:lstStyle>
            <a:lvl1pPr marL="281538" indent="-281538">
              <a:spcBef>
                <a:spcPts val="1200"/>
              </a:spcBef>
              <a:buClr>
                <a:schemeClr val="tx2"/>
              </a:buClr>
              <a:buFontTx/>
              <a:buBlip>
                <a:blip r:embed="rId2"/>
              </a:buBlip>
              <a:defRPr sz="3527">
                <a:solidFill>
                  <a:schemeClr val="tx1"/>
                </a:soli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552967"/>
          </a:xfrm>
        </p:spPr>
        <p:txBody>
          <a:bodyPr wrap="square">
            <a:spAutoFit/>
          </a:bodyPr>
          <a:lstStyle>
            <a:lvl1pPr marL="281538" indent="-281538">
              <a:spcBef>
                <a:spcPts val="1200"/>
              </a:spcBef>
              <a:buClr>
                <a:schemeClr val="tx2"/>
              </a:buClr>
              <a:buFontTx/>
              <a:buBlip>
                <a:blip r:embed="rId2"/>
              </a:buBlip>
              <a:defRPr sz="3527">
                <a:solidFill>
                  <a:schemeClr val="tx1"/>
                </a:solidFill>
              </a:defRPr>
            </a:lvl1pPr>
            <a:lvl2pPr marL="520446" indent="-228488">
              <a:defRPr sz="2352"/>
            </a:lvl2pPr>
            <a:lvl3pPr marL="685465" indent="-165020">
              <a:tabLst/>
              <a:defRPr sz="1960"/>
            </a:lvl3pPr>
            <a:lvl4pPr marL="863179"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61721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65590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3"/>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19254697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30" cy="1793104"/>
          </a:xfrm>
        </p:spPr>
        <p:txBody>
          <a:bodyPr/>
          <a:lstStyle>
            <a:lvl1pPr>
              <a:defRPr sz="5879" baseline="0"/>
            </a:lvl1pPr>
          </a:lstStyle>
          <a:p>
            <a:r>
              <a:rPr lang="en-US"/>
              <a:t>Click to edit Master title style</a:t>
            </a:r>
            <a:endParaRPr lang="en-US" dirty="0"/>
          </a:p>
        </p:txBody>
      </p:sp>
    </p:spTree>
    <p:extLst>
      <p:ext uri="{BB962C8B-B14F-4D97-AF65-F5344CB8AC3E}">
        <p14:creationId xmlns:p14="http://schemas.microsoft.com/office/powerpoint/2010/main" val="370910737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30" cy="1793104"/>
          </a:xfrm>
        </p:spPr>
        <p:txBody>
          <a:bodyPr/>
          <a:lstStyle>
            <a:lvl1pPr>
              <a:defRPr sz="5879" baseline="0"/>
            </a:lvl1pPr>
          </a:lstStyle>
          <a:p>
            <a:r>
              <a:rPr lang="en-US"/>
              <a:t>Click to edit Master title style</a:t>
            </a:r>
            <a:endParaRPr lang="en-US" dirty="0"/>
          </a:p>
        </p:txBody>
      </p:sp>
    </p:spTree>
    <p:extLst>
      <p:ext uri="{BB962C8B-B14F-4D97-AF65-F5344CB8AC3E}">
        <p14:creationId xmlns:p14="http://schemas.microsoft.com/office/powerpoint/2010/main" val="33970195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26018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1"/>
            <a:ext cx="9860672" cy="899665"/>
          </a:xfrm>
        </p:spPr>
        <p:txBody>
          <a:bodyPr/>
          <a:lstStyle>
            <a:lvl1pPr marL="228653" indent="-228653">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9" y="5025984"/>
            <a:ext cx="5378549"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237300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5"/>
            <a:ext cx="9860672" cy="899665"/>
          </a:xfrm>
        </p:spPr>
        <p:txBody>
          <a:bodyPr/>
          <a:lstStyle>
            <a:lvl1pPr marL="276872" indent="-276872">
              <a:tabLst>
                <a:tab pos="276872"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9"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23055044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p:txBody>
      </p:sp>
      <p:sp>
        <p:nvSpPr>
          <p:cNvPr id="4" name="Title 1"/>
          <p:cNvSpPr>
            <a:spLocks noGrp="1"/>
          </p:cNvSpPr>
          <p:nvPr>
            <p:ph type="title"/>
          </p:nvPr>
        </p:nvSpPr>
        <p:spPr>
          <a:xfrm>
            <a:off x="277022"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852799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1" y="2095972"/>
            <a:ext cx="5378549" cy="2677859"/>
          </a:xfrm>
          <a:noFill/>
        </p:spPr>
        <p:txBody>
          <a:bodyPr vert="horz" wrap="square" lIns="146304" tIns="91440" rIns="146304" bIns="91440" rtlCol="0" anchor="t" anchorCtr="0">
            <a:noAutofit/>
          </a:bodyPr>
          <a:lstStyle>
            <a:lvl1pPr>
              <a:defRPr lang="en-US" sz="5879"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1"/>
            <a:ext cx="5377216" cy="896551"/>
          </a:xfrm>
        </p:spPr>
        <p:txBody>
          <a:bodyPr tIns="109728" bIns="109728">
            <a:noAutofit/>
          </a:bodyPr>
          <a:lstStyle>
            <a:lvl1pPr marL="0" indent="0">
              <a:spcBef>
                <a:spcPts val="0"/>
              </a:spcBef>
              <a:buNone/>
              <a:defRPr sz="3135">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70700" y="0"/>
            <a:ext cx="6050868"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5691044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1" y="2095972"/>
            <a:ext cx="5378549" cy="2677859"/>
          </a:xfrm>
          <a:noFill/>
        </p:spPr>
        <p:txBody>
          <a:bodyPr vert="horz" wrap="square" lIns="146304" tIns="91440" rIns="146304" bIns="91440" rtlCol="0" anchor="t" anchorCtr="0">
            <a:noAutofit/>
          </a:bodyPr>
          <a:lstStyle>
            <a:lvl1pPr>
              <a:defRPr lang="en-US" sz="5879" spc="-98"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1"/>
            <a:ext cx="5377216" cy="896551"/>
          </a:xfrm>
        </p:spPr>
        <p:txBody>
          <a:bodyPr tIns="109728" bIns="109728">
            <a:noAutofit/>
          </a:bodyPr>
          <a:lstStyle>
            <a:lvl1pPr marL="0" indent="0">
              <a:spcBef>
                <a:spcPts val="0"/>
              </a:spcBef>
              <a:buNone/>
              <a:defRPr sz="3135">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70700" y="3"/>
            <a:ext cx="6050868" cy="6857999"/>
          </a:xfrm>
          <a:prstGeom prst="rect">
            <a:avLst/>
          </a:prstGeom>
        </p:spPr>
      </p:pic>
    </p:spTree>
    <p:extLst>
      <p:ext uri="{BB962C8B-B14F-4D97-AF65-F5344CB8AC3E}">
        <p14:creationId xmlns:p14="http://schemas.microsoft.com/office/powerpoint/2010/main" val="16277574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52790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15007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5851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50590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51" indent="-284651">
              <a:buClr>
                <a:schemeClr val="tx1"/>
              </a:buClr>
              <a:buSzPct val="90000"/>
              <a:buFont typeface="Wingdings" panose="05000000000000000000" pitchFamily="2" charset="2"/>
              <a:buChar char="§"/>
              <a:defRPr sz="3527">
                <a:solidFill>
                  <a:schemeClr val="bg1"/>
                </a:solidFill>
                <a:latin typeface="Segoe UI" pitchFamily="34" charset="0"/>
                <a:ea typeface="Segoe UI" pitchFamily="34" charset="0"/>
                <a:cs typeface="Segoe UI" pitchFamily="34" charset="0"/>
              </a:defRPr>
            </a:lvl1pPr>
            <a:lvl2pPr marL="559965" indent="-275317">
              <a:buClr>
                <a:schemeClr val="tx1"/>
              </a:buClr>
              <a:buSzPct val="90000"/>
              <a:buFont typeface="Wingdings" panose="05000000000000000000" pitchFamily="2" charset="2"/>
              <a:buChar char="§"/>
              <a:defRPr sz="3135">
                <a:solidFill>
                  <a:schemeClr val="bg1"/>
                </a:solidFill>
                <a:latin typeface="Segoe UI" pitchFamily="34" charset="0"/>
                <a:ea typeface="Segoe UI" pitchFamily="34" charset="0"/>
                <a:cs typeface="Segoe UI" pitchFamily="34" charset="0"/>
              </a:defRPr>
            </a:lvl2pPr>
            <a:lvl3pPr marL="844615" indent="-284651">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4143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9449552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51" indent="-284651">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5" indent="-275317">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5" indent="-284651">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28032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2282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13" tIns="45306" rIns="90613" bIns="45306" rtlCol="0" anchor="ctr"/>
          <a:lstStyle/>
          <a:p>
            <a:pPr marL="0" marR="0" lvl="0" indent="0" algn="ctr" defTabSz="913776" rtl="0" eaLnBrk="1" fontAlgn="auto" latinLnBrk="0" hangingPunct="1">
              <a:lnSpc>
                <a:spcPct val="100000"/>
              </a:lnSpc>
              <a:spcBef>
                <a:spcPts val="0"/>
              </a:spcBef>
              <a:spcAft>
                <a:spcPts val="0"/>
              </a:spcAft>
              <a:buClrTx/>
              <a:buSzTx/>
              <a:buFontTx/>
              <a:buNone/>
              <a:tabLst/>
              <a:defRPr/>
            </a:pPr>
            <a:endParaRPr kumimoji="0" lang="en-US" sz="1687"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5009531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3"/>
            <a:ext cx="11653834" cy="896518"/>
          </a:xfrm>
        </p:spPr>
        <p:txBody>
          <a:bodyPr/>
          <a:lstStyle>
            <a:lvl1pPr>
              <a:defRPr sz="5683">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9"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807715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69239" y="2077800"/>
            <a:ext cx="6274974" cy="3592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27981" y="6207972"/>
            <a:ext cx="1623170"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6619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27981" y="6207972"/>
            <a:ext cx="1623170" cy="358961"/>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201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5306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1955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4462">
                      <a:schemeClr val="bg1"/>
                    </a:gs>
                    <a:gs pos="62000">
                      <a:schemeClr val="bg1"/>
                    </a:gs>
                  </a:gsLst>
                  <a:lin ang="5400000" scaled="0"/>
                </a:gradFill>
              </a:defRPr>
            </a:lvl1pPr>
            <a:lvl2pPr marL="0" indent="0">
              <a:buFontTx/>
              <a:buNone/>
              <a:defRPr sz="1961">
                <a:gradFill>
                  <a:gsLst>
                    <a:gs pos="97211">
                      <a:schemeClr val="bg1"/>
                    </a:gs>
                    <a:gs pos="11000">
                      <a:schemeClr val="bg1"/>
                    </a:gs>
                  </a:gsLst>
                  <a:lin ang="5400000" scaled="0"/>
                </a:gradFill>
              </a:defRPr>
            </a:lvl2pPr>
            <a:lvl3pPr marL="224097" indent="0">
              <a:buNone/>
              <a:defRPr>
                <a:gradFill>
                  <a:gsLst>
                    <a:gs pos="97211">
                      <a:schemeClr val="bg1"/>
                    </a:gs>
                    <a:gs pos="11000">
                      <a:schemeClr val="bg1"/>
                    </a:gs>
                  </a:gsLst>
                  <a:lin ang="5400000" scaled="0"/>
                </a:gradFill>
              </a:defRPr>
            </a:lvl3pPr>
            <a:lvl4pPr marL="448193" indent="0">
              <a:buNone/>
              <a:defRPr>
                <a:gradFill>
                  <a:gsLst>
                    <a:gs pos="97211">
                      <a:schemeClr val="bg1"/>
                    </a:gs>
                    <a:gs pos="11000">
                      <a:schemeClr val="bg1"/>
                    </a:gs>
                  </a:gsLst>
                  <a:lin ang="5400000" scaled="0"/>
                </a:gradFill>
              </a:defRPr>
            </a:lvl4pPr>
            <a:lvl5pPr marL="67229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1256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8332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18844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7600678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052030"/>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809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99880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93978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005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2552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7649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87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096000" cy="685800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369014"/>
            <a:ext cx="5826760" cy="899665"/>
          </a:xfrm>
          <a:noFill/>
        </p:spPr>
        <p:txBody>
          <a:bodyPr/>
          <a:lstStyle>
            <a:lvl1pPr>
              <a:defRPr sz="4705">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438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sz="784" dirty="0"/>
              <a:t>http://dev.office.com/</a:t>
            </a:r>
          </a:p>
        </p:txBody>
      </p:sp>
      <p:sp>
        <p:nvSpPr>
          <p:cNvPr id="6"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34955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16273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3831189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04880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9442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9458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7857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43734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2801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vert="horz" wrap="square" lIns="146304" tIns="91440" rIns="146304" bIns="91440" rtlCol="0" anchor="t" anchorCtr="0">
            <a:spAutoFit/>
          </a:bodyPr>
          <a:lstStyle>
            <a:lvl1pPr>
              <a:defRPr lang="en-US" sz="7058" spc="-98"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49890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sz="784" dirty="0"/>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4292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vert="horz" wrap="square" lIns="146304" tIns="91440" rIns="146304" bIns="91440" rtlCol="0" anchor="t" anchorCtr="0">
            <a:spAutoFit/>
          </a:bodyPr>
          <a:lstStyle>
            <a:lvl1pPr>
              <a:defRPr lang="en-US" sz="7058" spc="-98"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287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28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465106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198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19386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96594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34521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466366" y="6389046"/>
            <a:ext cx="1259268" cy="289699"/>
          </a:xfrm>
          <a:prstGeom prst="rect">
            <a:avLst/>
          </a:prstGeom>
          <a:noFill/>
        </p:spPr>
        <p:txBody>
          <a:bodyPr wrap="none" lIns="143428" tIns="89642" rIns="143428" bIns="89642" rtlCol="0">
            <a:spAutoFit/>
          </a:bodyPr>
          <a:lstStyle/>
          <a:p>
            <a:pPr>
              <a:lnSpc>
                <a:spcPct val="90000"/>
              </a:lnSpc>
              <a:spcAft>
                <a:spcPts val="0"/>
              </a:spcAft>
            </a:pPr>
            <a:r>
              <a:rPr lang="en-US" sz="784"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27981" y="6347996"/>
            <a:ext cx="990000" cy="21893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638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26280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70677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362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659782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F9386-879E-4B1E-A090-4E5EDF1E57B3}"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4056834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22539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409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747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9504312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1186843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00734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2058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2349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5022B9EA-8A4B-4820-9B50-EA48DAD4C81E}" type="datetimeFigureOut">
              <a:rPr lang="en-US">
                <a:solidFill>
                  <a:srgbClr val="404040"/>
                </a:solidFill>
              </a:rPr>
              <a:pPr defTabSz="914367"/>
              <a:t>12/15/2015</a:t>
            </a:fld>
            <a:endParaRPr lang="en-US">
              <a:solidFill>
                <a:srgbClr val="40404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A38A8DF-5C70-4E2A-B910-C472A6E67C22}" type="slidenum">
              <a:rPr lang="en-US">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3654893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80"/>
            <a:ext cx="11655840" cy="2018835"/>
          </a:xfrm>
        </p:spPr>
        <p:txBody>
          <a:bodyPr/>
          <a:lstStyle>
            <a:lvl1pPr marL="0" indent="0">
              <a:buNone/>
              <a:defRPr>
                <a:gradFill>
                  <a:gsLst>
                    <a:gs pos="2920">
                      <a:schemeClr val="tx2"/>
                    </a:gs>
                    <a:gs pos="39000">
                      <a:schemeClr val="tx2"/>
                    </a:gs>
                  </a:gsLst>
                  <a:lin ang="5400000" scaled="0"/>
                </a:gradFill>
              </a:defRPr>
            </a:lvl1pPr>
            <a:lvl2pPr marL="27992" indent="0">
              <a:buNone/>
              <a:defRPr sz="1960"/>
            </a:lvl2pPr>
            <a:lvl3pPr marL="219277" indent="0">
              <a:buNone/>
              <a:defRPr sz="1960"/>
            </a:lvl3pPr>
            <a:lvl4pPr marL="466549" indent="0">
              <a:buNone/>
              <a:defRPr sz="1764"/>
            </a:lvl4pPr>
            <a:lvl5pPr marL="72470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05018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EE5F9386-879E-4B1E-A090-4E5EDF1E57B3}"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557915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95463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78" baseline="0"/>
            </a:lvl1pPr>
          </a:lstStyle>
          <a:p>
            <a:r>
              <a:rPr lang="en-US" dirty="0"/>
              <a:t>Click to edit Master title style</a:t>
            </a:r>
          </a:p>
        </p:txBody>
      </p:sp>
    </p:spTree>
    <p:extLst>
      <p:ext uri="{BB962C8B-B14F-4D97-AF65-F5344CB8AC3E}">
        <p14:creationId xmlns:p14="http://schemas.microsoft.com/office/powerpoint/2010/main" val="2189956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7" cy="813816"/>
          </a:xfrm>
          <a:prstGeom prst="rect">
            <a:avLst/>
          </a:prstGeom>
        </p:spPr>
      </p:pic>
    </p:spTree>
    <p:extLst>
      <p:ext uri="{BB962C8B-B14F-4D97-AF65-F5344CB8AC3E}">
        <p14:creationId xmlns:p14="http://schemas.microsoft.com/office/powerpoint/2010/main" val="20338815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5022B9EA-8A4B-4820-9B50-EA48DAD4C81E}" type="datetimeFigureOut">
              <a:rPr lang="en-US">
                <a:solidFill>
                  <a:srgbClr val="404040"/>
                </a:solidFill>
              </a:rPr>
              <a:pPr defTabSz="914367"/>
              <a:t>12/15/2015</a:t>
            </a:fld>
            <a:endParaRPr lang="en-US">
              <a:solidFill>
                <a:srgbClr val="40404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A38A8DF-5C70-4E2A-B910-C472A6E67C22}" type="slidenum">
              <a:rPr lang="en-US">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2351171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9"/>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0086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9"/>
            <a:ext cx="5378548"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1918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9763715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Tree>
    <p:extLst>
      <p:ext uri="{BB962C8B-B14F-4D97-AF65-F5344CB8AC3E}">
        <p14:creationId xmlns:p14="http://schemas.microsoft.com/office/powerpoint/2010/main" val="4364985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asic_dark">
    <p:bg>
      <p:bgPr>
        <a:solidFill>
          <a:schemeClr val="dk2"/>
        </a:solidFill>
        <a:effectLst/>
      </p:bgPr>
    </p:bg>
    <p:spTree>
      <p:nvGrpSpPr>
        <p:cNvPr id="1" name="Shape 10"/>
        <p:cNvGrpSpPr/>
        <p:nvPr/>
      </p:nvGrpSpPr>
      <p:grpSpPr>
        <a:xfrm>
          <a:off x="0" y="0"/>
          <a:ext cx="0" cy="0"/>
          <a:chOff x="0" y="0"/>
          <a:chExt cx="0" cy="0"/>
        </a:xfrm>
      </p:grpSpPr>
      <p:pic>
        <p:nvPicPr>
          <p:cNvPr id="11" name="Shape 11"/>
          <p:cNvPicPr preferRelativeResize="0"/>
          <p:nvPr/>
        </p:nvPicPr>
        <p:blipFill rotWithShape="1">
          <a:blip r:embed="rId2">
            <a:alphaModFix/>
          </a:blip>
          <a:srcRect/>
          <a:stretch/>
        </p:blipFill>
        <p:spPr>
          <a:xfrm>
            <a:off x="0" y="1"/>
            <a:ext cx="12200400" cy="6866399"/>
          </a:xfrm>
          <a:prstGeom prst="rect">
            <a:avLst/>
          </a:prstGeom>
          <a:noFill/>
          <a:ln>
            <a:noFill/>
          </a:ln>
        </p:spPr>
      </p:pic>
      <p:sp>
        <p:nvSpPr>
          <p:cNvPr id="12" name="Shape 12"/>
          <p:cNvSpPr txBox="1">
            <a:spLocks noGrp="1"/>
          </p:cNvSpPr>
          <p:nvPr>
            <p:ph type="title"/>
          </p:nvPr>
        </p:nvSpPr>
        <p:spPr>
          <a:xfrm>
            <a:off x="346163" y="60147"/>
            <a:ext cx="11488400"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 name="Shape 13"/>
          <p:cNvSpPr txBox="1">
            <a:spLocks noGrp="1"/>
          </p:cNvSpPr>
          <p:nvPr>
            <p:ph type="body" idx="1"/>
          </p:nvPr>
        </p:nvSpPr>
        <p:spPr>
          <a:xfrm>
            <a:off x="346161" y="1011239"/>
            <a:ext cx="11488400" cy="727669"/>
          </a:xfrm>
          <a:prstGeom prst="rect">
            <a:avLst/>
          </a:prstGeom>
          <a:noFill/>
          <a:ln>
            <a:noFill/>
          </a:ln>
        </p:spPr>
        <p:txBody>
          <a:bodyPr lIns="91425" tIns="91425" rIns="91425" bIns="91425" anchor="t" anchorCtr="0"/>
          <a:lstStyle>
            <a:lvl1pPr rtl="0">
              <a:spcBef>
                <a:spcPts val="0"/>
              </a:spcBef>
              <a:defRPr/>
            </a:lvl1pPr>
            <a:lvl2pPr marL="457189" indent="-220128" rtl="0">
              <a:spcBef>
                <a:spcPts val="0"/>
              </a:spcBef>
              <a:defRPr/>
            </a:lvl2pPr>
            <a:lvl3pPr marL="626518" indent="-169329" rtl="0">
              <a:spcBef>
                <a:spcPts val="0"/>
              </a:spcBef>
              <a:defRPr/>
            </a:lvl3pPr>
            <a:lvl4pPr marL="795847" indent="-169329" rtl="0">
              <a:spcBef>
                <a:spcPts val="0"/>
              </a:spcBef>
              <a:defRPr/>
            </a:lvl4pPr>
            <a:lvl5pPr marL="982109" indent="-186262"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4" name="Shape 14"/>
          <p:cNvPicPr preferRelativeResize="0"/>
          <p:nvPr/>
        </p:nvPicPr>
        <p:blipFill rotWithShape="1">
          <a:blip r:embed="rId3">
            <a:alphaModFix/>
          </a:blip>
          <a:srcRect/>
          <a:stretch/>
        </p:blipFill>
        <p:spPr>
          <a:xfrm>
            <a:off x="346162" y="6454774"/>
            <a:ext cx="1422796" cy="279199"/>
          </a:xfrm>
          <a:prstGeom prst="rect">
            <a:avLst/>
          </a:prstGeom>
          <a:noFill/>
          <a:ln>
            <a:noFill/>
          </a:ln>
        </p:spPr>
      </p:pic>
      <p:pic>
        <p:nvPicPr>
          <p:cNvPr id="15" name="Shape 15"/>
          <p:cNvPicPr preferRelativeResize="0"/>
          <p:nvPr/>
        </p:nvPicPr>
        <p:blipFill rotWithShape="1">
          <a:blip r:embed="rId4">
            <a:alphaModFix/>
          </a:blip>
          <a:srcRect/>
          <a:stretch/>
        </p:blipFill>
        <p:spPr>
          <a:xfrm>
            <a:off x="10903147" y="6148673"/>
            <a:ext cx="932799" cy="652800"/>
          </a:xfrm>
          <a:prstGeom prst="rect">
            <a:avLst/>
          </a:prstGeom>
          <a:noFill/>
          <a:ln>
            <a:noFill/>
          </a:ln>
        </p:spPr>
      </p:pic>
    </p:spTree>
    <p:extLst>
      <p:ext uri="{BB962C8B-B14F-4D97-AF65-F5344CB8AC3E}">
        <p14:creationId xmlns:p14="http://schemas.microsoft.com/office/powerpoint/2010/main" val="28192606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a:alphaModFix/>
          </a:blip>
          <a:srcRect/>
          <a:stretch/>
        </p:blipFill>
        <p:spPr>
          <a:xfrm>
            <a:off x="1" y="-16233"/>
            <a:ext cx="12192001" cy="1043199"/>
          </a:xfrm>
          <a:prstGeom prst="rect">
            <a:avLst/>
          </a:prstGeom>
          <a:noFill/>
          <a:ln>
            <a:noFill/>
          </a:ln>
        </p:spPr>
      </p:pic>
      <p:sp>
        <p:nvSpPr>
          <p:cNvPr id="18" name="Shape 18"/>
          <p:cNvSpPr txBox="1">
            <a:spLocks noGrp="1"/>
          </p:cNvSpPr>
          <p:nvPr>
            <p:ph type="title"/>
          </p:nvPr>
        </p:nvSpPr>
        <p:spPr>
          <a:xfrm>
            <a:off x="203200" y="-66227"/>
            <a:ext cx="10972800" cy="11432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1"/>
          </p:nvPr>
        </p:nvSpPr>
        <p:spPr>
          <a:xfrm>
            <a:off x="609600" y="1600200"/>
            <a:ext cx="10972800" cy="72766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38711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5F9386-879E-4B1E-A090-4E5EDF1E57B3}"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1010946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hank You">
    <p:bg>
      <p:bgPr>
        <a:solidFill>
          <a:schemeClr val="dk2"/>
        </a:solidFill>
        <a:effectLst/>
      </p:bgPr>
    </p:bg>
    <p:spTree>
      <p:nvGrpSpPr>
        <p:cNvPr id="1" name="Shape 84"/>
        <p:cNvGrpSpPr/>
        <p:nvPr/>
      </p:nvGrpSpPr>
      <p:grpSpPr>
        <a:xfrm>
          <a:off x="0" y="0"/>
          <a:ext cx="0" cy="0"/>
          <a:chOff x="0" y="0"/>
          <a:chExt cx="0" cy="0"/>
        </a:xfrm>
      </p:grpSpPr>
      <p:pic>
        <p:nvPicPr>
          <p:cNvPr id="85" name="Shape 85"/>
          <p:cNvPicPr preferRelativeResize="0"/>
          <p:nvPr/>
        </p:nvPicPr>
        <p:blipFill rotWithShape="1">
          <a:blip r:embed="rId2">
            <a:alphaModFix/>
          </a:blip>
          <a:srcRect/>
          <a:stretch/>
        </p:blipFill>
        <p:spPr>
          <a:xfrm>
            <a:off x="0" y="1"/>
            <a:ext cx="12200400" cy="6866399"/>
          </a:xfrm>
          <a:prstGeom prst="rect">
            <a:avLst/>
          </a:prstGeom>
          <a:noFill/>
          <a:ln>
            <a:noFill/>
          </a:ln>
        </p:spPr>
      </p:pic>
      <p:pic>
        <p:nvPicPr>
          <p:cNvPr id="86" name="Shape 86"/>
          <p:cNvPicPr preferRelativeResize="0"/>
          <p:nvPr/>
        </p:nvPicPr>
        <p:blipFill rotWithShape="1">
          <a:blip r:embed="rId3">
            <a:alphaModFix/>
          </a:blip>
          <a:srcRect/>
          <a:stretch/>
        </p:blipFill>
        <p:spPr>
          <a:xfrm>
            <a:off x="3437733" y="2745944"/>
            <a:ext cx="5282000" cy="875197"/>
          </a:xfrm>
          <a:prstGeom prst="rect">
            <a:avLst/>
          </a:prstGeom>
          <a:noFill/>
          <a:ln>
            <a:noFill/>
          </a:ln>
        </p:spPr>
      </p:pic>
    </p:spTree>
    <p:extLst>
      <p:ext uri="{BB962C8B-B14F-4D97-AF65-F5344CB8AC3E}">
        <p14:creationId xmlns:p14="http://schemas.microsoft.com/office/powerpoint/2010/main" val="738439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solidFill>
                  <a:srgbClr val="68217A"/>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solidFill>
                  <a:srgbClr val="68217A"/>
                </a:soli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19865" y="471124"/>
            <a:ext cx="1523922" cy="326491"/>
          </a:xfrm>
          <a:prstGeom prst="rect">
            <a:avLst/>
          </a:prstGeom>
        </p:spPr>
      </p:pic>
    </p:spTree>
    <p:extLst>
      <p:ext uri="{BB962C8B-B14F-4D97-AF65-F5344CB8AC3E}">
        <p14:creationId xmlns:p14="http://schemas.microsoft.com/office/powerpoint/2010/main" val="2008502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19865" y="471124"/>
            <a:ext cx="1523922" cy="326491"/>
          </a:xfrm>
          <a:prstGeom prst="rect">
            <a:avLst/>
          </a:prstGeom>
        </p:spPr>
      </p:pic>
    </p:spTree>
    <p:extLst>
      <p:ext uri="{BB962C8B-B14F-4D97-AF65-F5344CB8AC3E}">
        <p14:creationId xmlns:p14="http://schemas.microsoft.com/office/powerpoint/2010/main" val="102018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68217A"/>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170391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2884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C43FB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9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2" name="Rectangle 31"/>
          <p:cNvSpPr/>
          <p:nvPr/>
        </p:nvSpPr>
        <p:spPr bwMode="auto">
          <a:xfrm>
            <a:off x="269239" y="1289013"/>
            <a:ext cx="10550920"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useBgFill="1">
        <p:nvSpPr>
          <p:cNvPr id="33" name="Rectangle 32"/>
          <p:cNvSpPr/>
          <p:nvPr/>
        </p:nvSpPr>
        <p:spPr bwMode="auto">
          <a:xfrm>
            <a:off x="2857859" y="1097965"/>
            <a:ext cx="4716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useBgFill="1">
        <p:nvSpPr>
          <p:cNvPr id="34" name="Rectangle 33"/>
          <p:cNvSpPr/>
          <p:nvPr/>
        </p:nvSpPr>
        <p:spPr bwMode="auto">
          <a:xfrm>
            <a:off x="5497618" y="1097965"/>
            <a:ext cx="47289"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useBgFill="1">
        <p:nvSpPr>
          <p:cNvPr id="35" name="Rectangle 34"/>
          <p:cNvSpPr/>
          <p:nvPr/>
        </p:nvSpPr>
        <p:spPr bwMode="auto">
          <a:xfrm>
            <a:off x="8136461" y="1097965"/>
            <a:ext cx="47290"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useBgFill="1">
        <p:nvSpPr>
          <p:cNvPr id="36" name="Rectangle 35"/>
          <p:cNvSpPr/>
          <p:nvPr/>
        </p:nvSpPr>
        <p:spPr bwMode="auto">
          <a:xfrm rot="5400000">
            <a:off x="5488151" y="-1519106"/>
            <a:ext cx="44827" cy="1084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635" y="2794026"/>
            <a:ext cx="7602129" cy="2262653"/>
          </a:xfrm>
          <a:prstGeom prst="rect">
            <a:avLst/>
          </a:prstGeom>
        </p:spPr>
      </p:pic>
      <p:sp useBgFill="1">
        <p:nvSpPr>
          <p:cNvPr id="38" name="Rectangle 37"/>
          <p:cNvSpPr/>
          <p:nvPr/>
        </p:nvSpPr>
        <p:spPr bwMode="auto">
          <a:xfrm>
            <a:off x="0" y="6561690"/>
            <a:ext cx="12192000"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useBgFill="1">
        <p:nvSpPr>
          <p:cNvPr id="39" name="Rectangle 38"/>
          <p:cNvSpPr/>
          <p:nvPr/>
        </p:nvSpPr>
        <p:spPr bwMode="auto">
          <a:xfrm>
            <a:off x="42687" y="1239890"/>
            <a:ext cx="10968711"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a:gradFill>
                <a:gsLst>
                  <a:gs pos="0">
                    <a:srgbClr val="FFFFFF"/>
                  </a:gs>
                  <a:gs pos="100000">
                    <a:srgbClr val="FFFFFF"/>
                  </a:gs>
                </a:gsLst>
                <a:lin ang="5400000" scaled="0"/>
              </a:gradFill>
            </a:endParaRPr>
          </a:p>
        </p:txBody>
      </p:sp>
      <p:sp>
        <p:nvSpPr>
          <p:cNvPr id="40" name="Rectangle 39"/>
          <p:cNvSpPr/>
          <p:nvPr/>
        </p:nvSpPr>
        <p:spPr bwMode="auto">
          <a:xfrm>
            <a:off x="270412" y="3924908"/>
            <a:ext cx="2591426" cy="2636782"/>
          </a:xfrm>
          <a:prstGeom prst="rect">
            <a:avLst/>
          </a:prstGeom>
          <a:solidFill>
            <a:srgbClr val="C43F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3751" y="3924908"/>
            <a:ext cx="2590668" cy="2636782"/>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70412" y="1289015"/>
            <a:ext cx="2591426" cy="259283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5545035" y="1289015"/>
            <a:ext cx="2591426" cy="2592836"/>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8183751" y="1289015"/>
            <a:ext cx="2590668" cy="2592836"/>
          </a:xfrm>
          <a:prstGeom prst="rect">
            <a:avLst/>
          </a:prstGeom>
          <a:solidFill>
            <a:srgbClr val="C43F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905149" y="3924908"/>
            <a:ext cx="2592469" cy="2636782"/>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905149" y="1289014"/>
            <a:ext cx="2592469" cy="2592836"/>
          </a:xfrm>
          <a:prstGeom prst="rect">
            <a:avLst/>
          </a:prstGeom>
          <a:solidFill>
            <a:srgbClr val="C43FB4"/>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545035" y="3924908"/>
            <a:ext cx="2591426" cy="2636782"/>
          </a:xfrm>
          <a:prstGeom prst="rect">
            <a:avLst/>
          </a:prstGeom>
          <a:solidFill>
            <a:srgbClr val="C43F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5564">
              <a:lnSpc>
                <a:spcPct val="86000"/>
              </a:lnSpc>
              <a:spcAft>
                <a:spcPts val="1153"/>
              </a:spcAft>
            </a:pPr>
            <a:endParaRPr lang="en-US" sz="1536">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239"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49" name="Text Placeholder 24"/>
          <p:cNvSpPr>
            <a:spLocks noGrp="1"/>
          </p:cNvSpPr>
          <p:nvPr>
            <p:ph type="body" sz="quarter" idx="13"/>
          </p:nvPr>
        </p:nvSpPr>
        <p:spPr>
          <a:xfrm>
            <a:off x="269239"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0" name="Text Placeholder 24"/>
          <p:cNvSpPr>
            <a:spLocks noGrp="1"/>
          </p:cNvSpPr>
          <p:nvPr>
            <p:ph type="body" sz="quarter" idx="15"/>
          </p:nvPr>
        </p:nvSpPr>
        <p:spPr>
          <a:xfrm>
            <a:off x="2899760"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1" name="Text Placeholder 24"/>
          <p:cNvSpPr>
            <a:spLocks noGrp="1"/>
          </p:cNvSpPr>
          <p:nvPr>
            <p:ph type="body" sz="quarter" idx="17"/>
          </p:nvPr>
        </p:nvSpPr>
        <p:spPr>
          <a:xfrm>
            <a:off x="2899760"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2" name="Text Placeholder 24"/>
          <p:cNvSpPr>
            <a:spLocks noGrp="1"/>
          </p:cNvSpPr>
          <p:nvPr>
            <p:ph type="body" sz="quarter" idx="19"/>
          </p:nvPr>
        </p:nvSpPr>
        <p:spPr>
          <a:xfrm>
            <a:off x="5551247"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3" name="Text Placeholder 24"/>
          <p:cNvSpPr>
            <a:spLocks noGrp="1"/>
          </p:cNvSpPr>
          <p:nvPr>
            <p:ph type="body" sz="quarter" idx="21"/>
          </p:nvPr>
        </p:nvSpPr>
        <p:spPr>
          <a:xfrm>
            <a:off x="5551247"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4" name="Text Placeholder 24"/>
          <p:cNvSpPr>
            <a:spLocks noGrp="1"/>
          </p:cNvSpPr>
          <p:nvPr>
            <p:ph type="body" sz="quarter" idx="23"/>
          </p:nvPr>
        </p:nvSpPr>
        <p:spPr>
          <a:xfrm>
            <a:off x="8177645" y="1836736"/>
            <a:ext cx="2581890" cy="2034395"/>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5" name="Text Placeholder 24"/>
          <p:cNvSpPr>
            <a:spLocks noGrp="1"/>
          </p:cNvSpPr>
          <p:nvPr>
            <p:ph type="body" sz="quarter" idx="25"/>
          </p:nvPr>
        </p:nvSpPr>
        <p:spPr>
          <a:xfrm>
            <a:off x="8177645" y="4471187"/>
            <a:ext cx="2581890" cy="2079784"/>
          </a:xfrm>
        </p:spPr>
        <p:txBody>
          <a:bodyPr>
            <a:noAutofit/>
          </a:bodyPr>
          <a:lstStyle>
            <a:lvl1pPr marL="0" indent="0">
              <a:buNone/>
              <a:defRPr sz="1765"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56" name="Text Placeholder 24"/>
          <p:cNvSpPr txBox="1">
            <a:spLocks/>
          </p:cNvSpPr>
          <p:nvPr/>
        </p:nvSpPr>
        <p:spPr>
          <a:xfrm>
            <a:off x="270412" y="1289015"/>
            <a:ext cx="896425"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1</a:t>
            </a:r>
          </a:p>
        </p:txBody>
      </p:sp>
      <p:sp>
        <p:nvSpPr>
          <p:cNvPr id="57" name="Text Placeholder 24"/>
          <p:cNvSpPr txBox="1">
            <a:spLocks/>
          </p:cNvSpPr>
          <p:nvPr/>
        </p:nvSpPr>
        <p:spPr>
          <a:xfrm>
            <a:off x="270412"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5</a:t>
            </a:r>
          </a:p>
        </p:txBody>
      </p:sp>
      <p:sp>
        <p:nvSpPr>
          <p:cNvPr id="58" name="Text Placeholder 24"/>
          <p:cNvSpPr txBox="1">
            <a:spLocks/>
          </p:cNvSpPr>
          <p:nvPr/>
        </p:nvSpPr>
        <p:spPr>
          <a:xfrm>
            <a:off x="2905149" y="1289013"/>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2</a:t>
            </a:r>
          </a:p>
        </p:txBody>
      </p:sp>
      <p:sp>
        <p:nvSpPr>
          <p:cNvPr id="59" name="Text Placeholder 24"/>
          <p:cNvSpPr txBox="1">
            <a:spLocks/>
          </p:cNvSpPr>
          <p:nvPr/>
        </p:nvSpPr>
        <p:spPr>
          <a:xfrm>
            <a:off x="2905149"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6</a:t>
            </a:r>
          </a:p>
        </p:txBody>
      </p:sp>
      <p:sp>
        <p:nvSpPr>
          <p:cNvPr id="60" name="Text Placeholder 24"/>
          <p:cNvSpPr txBox="1">
            <a:spLocks/>
          </p:cNvSpPr>
          <p:nvPr/>
        </p:nvSpPr>
        <p:spPr>
          <a:xfrm>
            <a:off x="5545034"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3</a:t>
            </a:r>
          </a:p>
        </p:txBody>
      </p:sp>
      <p:sp>
        <p:nvSpPr>
          <p:cNvPr id="61" name="Text Placeholder 24"/>
          <p:cNvSpPr txBox="1">
            <a:spLocks/>
          </p:cNvSpPr>
          <p:nvPr/>
        </p:nvSpPr>
        <p:spPr>
          <a:xfrm>
            <a:off x="5545034"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7</a:t>
            </a:r>
          </a:p>
        </p:txBody>
      </p:sp>
      <p:sp>
        <p:nvSpPr>
          <p:cNvPr id="62" name="Text Placeholder 24"/>
          <p:cNvSpPr txBox="1">
            <a:spLocks/>
          </p:cNvSpPr>
          <p:nvPr/>
        </p:nvSpPr>
        <p:spPr>
          <a:xfrm>
            <a:off x="8183751" y="1289014"/>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4</a:t>
            </a:r>
          </a:p>
        </p:txBody>
      </p:sp>
      <p:sp>
        <p:nvSpPr>
          <p:cNvPr id="63" name="Text Placeholder 24"/>
          <p:cNvSpPr txBox="1">
            <a:spLocks/>
          </p:cNvSpPr>
          <p:nvPr/>
        </p:nvSpPr>
        <p:spPr>
          <a:xfrm>
            <a:off x="8183751" y="3924908"/>
            <a:ext cx="896425"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8</a:t>
            </a:r>
          </a:p>
        </p:txBody>
      </p:sp>
    </p:spTree>
    <p:extLst>
      <p:ext uri="{BB962C8B-B14F-4D97-AF65-F5344CB8AC3E}">
        <p14:creationId xmlns:p14="http://schemas.microsoft.com/office/powerpoint/2010/main" val="254705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amp;A">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2919433"/>
          </a:xfrm>
          <a:noFill/>
        </p:spPr>
        <p:txBody>
          <a:bodyPr tIns="91440" bIns="91440" anchor="t" anchorCtr="0"/>
          <a:lstStyle>
            <a:lvl1pPr algn="ctr" defTabSz="914367" rtl="0" eaLnBrk="1" latinLnBrk="0" hangingPunct="1">
              <a:lnSpc>
                <a:spcPct val="90000"/>
              </a:lnSpc>
              <a:spcBef>
                <a:spcPct val="0"/>
              </a:spcBef>
              <a:buNone/>
              <a:defRPr lang="en-US" sz="18000" b="0" kern="1200" cap="none" spc="-98" baseline="0" dirty="0">
                <a:ln w="3175">
                  <a:noFill/>
                </a:ln>
                <a:solidFill>
                  <a:schemeClr val="bg1"/>
                </a:solidFill>
                <a:effectLst/>
                <a:latin typeface="+mj-lt"/>
                <a:ea typeface="+mn-ea"/>
                <a:cs typeface="Segoe UI" pitchFamily="34" charset="0"/>
              </a:defRPr>
            </a:lvl1pPr>
          </a:lstStyle>
          <a:p>
            <a:r>
              <a:rPr lang="en-US" dirty="0"/>
              <a:t>Q&amp;A</a:t>
            </a:r>
          </a:p>
        </p:txBody>
      </p:sp>
    </p:spTree>
    <p:extLst>
      <p:ext uri="{BB962C8B-B14F-4D97-AF65-F5344CB8AC3E}">
        <p14:creationId xmlns:p14="http://schemas.microsoft.com/office/powerpoint/2010/main" val="2982543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3329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0894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5F9386-879E-4B1E-A090-4E5EDF1E57B3}" type="datetimeFigureOut">
              <a:rPr lang="en-US" smtClean="0"/>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13774244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98042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492068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rgbClr val="6821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21440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828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6"/>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724246"/>
          </a:xfrm>
        </p:spPr>
        <p:txBody>
          <a:bodyPr/>
          <a:lstStyle>
            <a:lvl1pPr marL="0" indent="0" algn="ctr">
              <a:buNone/>
              <a:defRPr>
                <a:solidFill>
                  <a:schemeClr val="tx1">
                    <a:tint val="75000"/>
                  </a:schemeClr>
                </a:solidFill>
              </a:defRPr>
            </a:lvl1pPr>
            <a:lvl2pPr marL="609498" indent="0" algn="ctr">
              <a:buNone/>
              <a:defRPr>
                <a:solidFill>
                  <a:schemeClr val="tx1">
                    <a:tint val="75000"/>
                  </a:schemeClr>
                </a:solidFill>
              </a:defRPr>
            </a:lvl2pPr>
            <a:lvl3pPr marL="1218996" indent="0" algn="ctr">
              <a:buNone/>
              <a:defRPr>
                <a:solidFill>
                  <a:schemeClr val="tx1">
                    <a:tint val="75000"/>
                  </a:schemeClr>
                </a:solidFill>
              </a:defRPr>
            </a:lvl3pPr>
            <a:lvl4pPr marL="1828494" indent="0" algn="ctr">
              <a:buNone/>
              <a:defRPr>
                <a:solidFill>
                  <a:schemeClr val="tx1">
                    <a:tint val="75000"/>
                  </a:schemeClr>
                </a:solidFill>
              </a:defRPr>
            </a:lvl4pPr>
            <a:lvl5pPr marL="2437991" indent="0" algn="ctr">
              <a:buNone/>
              <a:defRPr>
                <a:solidFill>
                  <a:schemeClr val="tx1">
                    <a:tint val="75000"/>
                  </a:schemeClr>
                </a:solidFill>
              </a:defRPr>
            </a:lvl5pPr>
            <a:lvl6pPr marL="3047489" indent="0" algn="ctr">
              <a:buNone/>
              <a:defRPr>
                <a:solidFill>
                  <a:schemeClr val="tx1">
                    <a:tint val="75000"/>
                  </a:schemeClr>
                </a:solidFill>
              </a:defRPr>
            </a:lvl6pPr>
            <a:lvl7pPr marL="3656988" indent="0" algn="ctr">
              <a:buNone/>
              <a:defRPr>
                <a:solidFill>
                  <a:schemeClr val="tx1">
                    <a:tint val="75000"/>
                  </a:schemeClr>
                </a:solidFill>
              </a:defRPr>
            </a:lvl7pPr>
            <a:lvl8pPr marL="4266485" indent="0" algn="ctr">
              <a:buNone/>
              <a:defRPr>
                <a:solidFill>
                  <a:schemeClr val="tx1">
                    <a:tint val="75000"/>
                  </a:schemeClr>
                </a:solidFill>
              </a:defRPr>
            </a:lvl8pPr>
            <a:lvl9pPr marL="48759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914367" fontAlgn="auto">
              <a:spcBef>
                <a:spcPts val="0"/>
              </a:spcBef>
              <a:spcAft>
                <a:spcPts val="0"/>
              </a:spcAft>
            </a:pPr>
            <a:fld id="{5AE4E380-03BE-6E48-9E85-36A00AC23E39}" type="datetimeFigureOut">
              <a:rPr lang="en-US" smtClean="0">
                <a:solidFill>
                  <a:srgbClr val="505050"/>
                </a:solidFill>
                <a:latin typeface="Segoe UI"/>
              </a:rPr>
              <a:pPr defTabSz="914367" fontAlgn="auto">
                <a:spcBef>
                  <a:spcPts val="0"/>
                </a:spcBef>
                <a:spcAft>
                  <a:spcPts val="0"/>
                </a:spcAft>
              </a:pPr>
              <a:t>12/15/2015</a:t>
            </a:fld>
            <a:endParaRPr lang="en-US">
              <a:solidFill>
                <a:srgbClr val="505050"/>
              </a:solidFill>
              <a:latin typeface="Segoe UI"/>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914367" fontAlgn="auto">
              <a:spcBef>
                <a:spcPts val="0"/>
              </a:spcBef>
              <a:spcAft>
                <a:spcPts val="0"/>
              </a:spcAft>
            </a:pPr>
            <a:endParaRPr lang="en-US">
              <a:solidFill>
                <a:srgbClr val="505050"/>
              </a:solidFill>
              <a:latin typeface="Segoe UI"/>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914367" fontAlgn="auto">
              <a:spcBef>
                <a:spcPts val="0"/>
              </a:spcBef>
              <a:spcAft>
                <a:spcPts val="0"/>
              </a:spcAft>
            </a:pPr>
            <a:fld id="{38EE2AB6-723D-0541-AE72-5F9878E54F9E}" type="slidenum">
              <a:rPr lang="en-US" smtClean="0">
                <a:solidFill>
                  <a:srgbClr val="505050"/>
                </a:solidFill>
                <a:latin typeface="Segoe UI"/>
              </a:rPr>
              <a:pPr defTabSz="914367" fontAlgn="auto">
                <a:spcBef>
                  <a:spcPts val="0"/>
                </a:spcBef>
                <a:spcAft>
                  <a:spcPts val="0"/>
                </a:spcAft>
              </a:pPr>
              <a:t>‹#›</a:t>
            </a:fld>
            <a:endParaRPr lang="en-US">
              <a:solidFill>
                <a:srgbClr val="505050"/>
              </a:solidFill>
              <a:latin typeface="Segoe UI"/>
            </a:endParaRPr>
          </a:p>
        </p:txBody>
      </p:sp>
    </p:spTree>
    <p:extLst>
      <p:ext uri="{BB962C8B-B14F-4D97-AF65-F5344CB8AC3E}">
        <p14:creationId xmlns:p14="http://schemas.microsoft.com/office/powerpoint/2010/main" val="40669681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5811377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3287976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2867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5022B9EA-8A4B-4820-9B50-EA48DAD4C81E}" type="datetimeFigureOut">
              <a:rPr lang="en-US">
                <a:solidFill>
                  <a:srgbClr val="404040"/>
                </a:solidFill>
              </a:rPr>
              <a:pPr defTabSz="914367"/>
              <a:t>12/15/2015</a:t>
            </a:fld>
            <a:endParaRPr lang="en-US">
              <a:solidFill>
                <a:srgbClr val="40404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A38A8DF-5C70-4E2A-B910-C472A6E67C22}" type="slidenum">
              <a:rPr lang="en-US">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26200241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14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5F9386-879E-4B1E-A090-4E5EDF1E57B3}" type="datetimeFigureOut">
              <a:rPr lang="en-US" smtClean="0"/>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24495479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60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2515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20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4860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428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08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6847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88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4309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75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F9386-879E-4B1E-A090-4E5EDF1E57B3}" type="datetimeFigureOut">
              <a:rPr lang="en-US" smtClean="0"/>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36841464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82512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460029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2064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7991739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7160" y="1437071"/>
            <a:ext cx="5735895"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4290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477375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1686201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75837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688379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71346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5F9386-879E-4B1E-A090-4E5EDF1E57B3}"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18583327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91871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4526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0247918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617499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5216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6108382" y="1475741"/>
            <a:ext cx="5635406" cy="727700"/>
          </a:xfrm>
        </p:spPr>
        <p:txBody>
          <a:bodyPr/>
          <a:lstStyle/>
          <a:p>
            <a:endParaRPr lang="en-US"/>
          </a:p>
        </p:txBody>
      </p:sp>
    </p:spTree>
    <p:extLst>
      <p:ext uri="{BB962C8B-B14F-4D97-AF65-F5344CB8AC3E}">
        <p14:creationId xmlns:p14="http://schemas.microsoft.com/office/powerpoint/2010/main" val="22987576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70" y="474237"/>
            <a:ext cx="1775509" cy="380393"/>
          </a:xfrm>
          <a:prstGeom prst="rect">
            <a:avLst/>
          </a:prstGeom>
        </p:spPr>
      </p:pic>
    </p:spTree>
    <p:extLst>
      <p:ext uri="{BB962C8B-B14F-4D97-AF65-F5344CB8AC3E}">
        <p14:creationId xmlns:p14="http://schemas.microsoft.com/office/powerpoint/2010/main" val="7510180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userDrawn="1"/>
        </p:nvSpPr>
        <p:spPr bwMode="gray">
          <a:xfrm>
            <a:off x="1"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4" y="539682"/>
            <a:ext cx="5903019" cy="2062069"/>
          </a:xfrm>
          <a:noFill/>
        </p:spPr>
        <p:txBody>
          <a:bodyPr vert="horz" wrap="square" lIns="146304" tIns="91440" rIns="146304" bIns="91440" rtlCol="0" anchor="t" anchorCtr="0">
            <a:noAutofit/>
          </a:bodyPr>
          <a:lstStyle>
            <a:lvl1pPr>
              <a:defRPr lang="en-US" sz="5879" spc="-98"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8"/>
            <a:ext cx="1522405" cy="326167"/>
          </a:xfrm>
          <a:prstGeom prst="rect">
            <a:avLst/>
          </a:prstGeom>
        </p:spPr>
      </p:pic>
    </p:spTree>
    <p:extLst>
      <p:ext uri="{BB962C8B-B14F-4D97-AF65-F5344CB8AC3E}">
        <p14:creationId xmlns:p14="http://schemas.microsoft.com/office/powerpoint/2010/main" val="1139339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304" tIns="109728" rIns="146304" bIns="109728">
            <a:noAutofit/>
          </a:bodyPr>
          <a:lstStyle>
            <a:lvl1pPr marL="0" indent="0">
              <a:spcBef>
                <a:spcPts val="0"/>
              </a:spcBef>
              <a:buNone/>
              <a:defRPr sz="3527"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2075840"/>
            <a:ext cx="8067760" cy="1801436"/>
          </a:xfrm>
          <a:noFill/>
        </p:spPr>
        <p:txBody>
          <a:bodyPr lIns="146304" tIns="91440" rIns="146304" bIns="91440" anchor="t" anchorCtr="0"/>
          <a:lstStyle>
            <a:lvl1pPr>
              <a:defRPr sz="5879" spc="-98"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8"/>
            <a:ext cx="1522405" cy="326167"/>
          </a:xfrm>
          <a:prstGeom prst="rect">
            <a:avLst/>
          </a:prstGeom>
        </p:spPr>
      </p:pic>
    </p:spTree>
    <p:extLst>
      <p:ext uri="{BB962C8B-B14F-4D97-AF65-F5344CB8AC3E}">
        <p14:creationId xmlns:p14="http://schemas.microsoft.com/office/powerpoint/2010/main" val="300523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9"/>
            <a:ext cx="8067813" cy="1793881"/>
          </a:xfrm>
          <a:noFill/>
        </p:spPr>
        <p:txBody>
          <a:bodyPr lIns="182880" tIns="146304" rIns="182880" bIns="146304">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56061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5F9386-879E-4B1E-A090-4E5EDF1E57B3}"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68E0F-A17B-4EF4-9B11-9B9831047713}" type="slidenum">
              <a:rPr lang="en-US" smtClean="0"/>
              <a:t>‹#›</a:t>
            </a:fld>
            <a:endParaRPr lang="en-US"/>
          </a:p>
        </p:txBody>
      </p:sp>
    </p:spTree>
    <p:extLst>
      <p:ext uri="{BB962C8B-B14F-4D97-AF65-F5344CB8AC3E}">
        <p14:creationId xmlns:p14="http://schemas.microsoft.com/office/powerpoint/2010/main" val="26780235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818454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3"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68833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3"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3209675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72733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lgn="l" defTabSz="913917" rtl="0" eaLnBrk="1" latinLnBrk="0" hangingPunct="1">
              <a:lnSpc>
                <a:spcPct val="90000"/>
              </a:lnSpc>
              <a:spcBef>
                <a:spcPct val="0"/>
              </a:spcBef>
              <a:buNone/>
              <a:defRPr lang="en-US" sz="8623"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0293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2272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p:spPr>
        <p:txBody>
          <a:bodyPr/>
          <a:lstStyle>
            <a:lvl1pPr marL="0" indent="0">
              <a:buNone/>
              <a:defRPr>
                <a:gradFill>
                  <a:gsLst>
                    <a:gs pos="2920">
                      <a:schemeClr val="tx1"/>
                    </a:gs>
                    <a:gs pos="100000">
                      <a:schemeClr val="tx1"/>
                    </a:gs>
                  </a:gsLst>
                  <a:lin ang="5400000" scaled="0"/>
                </a:gradFill>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3197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26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54255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7">
                <a:solidFill>
                  <a:schemeClr val="tx1"/>
                </a:soli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0" indent="0">
              <a:spcBef>
                <a:spcPts val="1200"/>
              </a:spcBef>
              <a:buClr>
                <a:schemeClr val="tx1"/>
              </a:buClr>
              <a:buFont typeface="Wingdings" pitchFamily="2" charset="2"/>
              <a:buNone/>
              <a:defRPr sz="3527">
                <a:solidFill>
                  <a:schemeClr val="tx1"/>
                </a:soli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80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10.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4.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image" Target="../media/image10.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theme" Target="../theme/theme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image" Target="../media/image14.png"/><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image" Target="../media/image14.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image" Target="../media/image1.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theme" Target="../theme/theme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F9386-879E-4B1E-A090-4E5EDF1E57B3}" type="datetimeFigureOut">
              <a:rPr lang="en-US" smtClean="0"/>
              <a:t>12/15/2015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68E0F-A17B-4EF4-9B11-9B9831047713}" type="slidenum">
              <a:rPr lang="en-US" smtClean="0"/>
              <a:t>‹#›</a:t>
            </a:fld>
            <a:endParaRPr lang="en-US"/>
          </a:p>
        </p:txBody>
      </p:sp>
    </p:spTree>
    <p:extLst>
      <p:ext uri="{BB962C8B-B14F-4D97-AF65-F5344CB8AC3E}">
        <p14:creationId xmlns:p14="http://schemas.microsoft.com/office/powerpoint/2010/main" val="3446366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5270884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7" r:id="rId24"/>
    <p:sldLayoutId id="2147483688" r:id="rId25"/>
    <p:sldLayoutId id="2147483689" r:id="rId26"/>
    <p:sldLayoutId id="2147483690" r:id="rId27"/>
    <p:sldLayoutId id="2147483691" r:id="rId28"/>
    <p:sldLayoutId id="214748369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117872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9" r:id="rId15"/>
    <p:sldLayoutId id="2147483711" r:id="rId16"/>
    <p:sldLayoutId id="2147483834" r:id="rId17"/>
    <p:sldLayoutId id="2147483835" r:id="rId1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rgbClr val="68217A"/>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187">
          <p15:clr>
            <a:srgbClr val="5ACBF0"/>
          </p15:clr>
        </p15:guide>
        <p15:guide id="6" pos="173">
          <p15:clr>
            <a:srgbClr val="5ACBF0"/>
          </p15:clr>
        </p15:guide>
        <p15:guide id="7" orient="horz" pos="763">
          <p15:clr>
            <a:srgbClr val="A4A3A4"/>
          </p15:clr>
        </p15:guide>
        <p15:guide id="8" orient="horz" pos="1339">
          <p15:clr>
            <a:srgbClr val="A4A3A4"/>
          </p15:clr>
        </p15:guide>
        <p15:guide id="9" orient="horz" pos="1915">
          <p15:clr>
            <a:srgbClr val="A4A3A4"/>
          </p15:clr>
        </p15:guide>
        <p15:guide id="10" orient="horz" pos="2491">
          <p15:clr>
            <a:srgbClr val="A4A3A4"/>
          </p15:clr>
        </p15:guide>
        <p15:guide id="11" orient="horz" pos="3067">
          <p15:clr>
            <a:srgbClr val="A4A3A4"/>
          </p15:clr>
        </p15:guide>
        <p15:guide id="12" orient="horz" pos="3643">
          <p15:clr>
            <a:srgbClr val="A4A3A4"/>
          </p15:clr>
        </p15:guide>
        <p15:guide id="13" orient="horz" pos="4219">
          <p15:clr>
            <a:srgbClr val="5ACBF0"/>
          </p15:clr>
        </p15:guide>
        <p15:guide id="14" pos="749">
          <p15:clr>
            <a:srgbClr val="A4A3A4"/>
          </p15:clr>
        </p15:guide>
        <p15:guide id="15" pos="1325">
          <p15:clr>
            <a:srgbClr val="A4A3A4"/>
          </p15:clr>
        </p15:guide>
        <p15:guide id="16" pos="1901">
          <p15:clr>
            <a:srgbClr val="A4A3A4"/>
          </p15:clr>
        </p15:guide>
        <p15:guide id="17" pos="2477">
          <p15:clr>
            <a:srgbClr val="A4A3A4"/>
          </p15:clr>
        </p15:guide>
        <p15:guide id="18" pos="3053">
          <p15:clr>
            <a:srgbClr val="A4A3A4"/>
          </p15:clr>
        </p15:guide>
        <p15:guide id="19" pos="3629">
          <p15:clr>
            <a:srgbClr val="A4A3A4"/>
          </p15:clr>
        </p15:guide>
        <p15:guide id="20" pos="4205">
          <p15:clr>
            <a:srgbClr val="A4A3A4"/>
          </p15:clr>
        </p15:guide>
        <p15:guide id="21" pos="4781">
          <p15:clr>
            <a:srgbClr val="A4A3A4"/>
          </p15:clr>
        </p15:guide>
        <p15:guide id="22" pos="5357">
          <p15:clr>
            <a:srgbClr val="A4A3A4"/>
          </p15:clr>
        </p15:guide>
        <p15:guide id="23" pos="5933">
          <p15:clr>
            <a:srgbClr val="A4A3A4"/>
          </p15:clr>
        </p15:guide>
        <p15:guide id="24" pos="6509">
          <p15:clr>
            <a:srgbClr val="A4A3A4"/>
          </p15:clr>
        </p15:guide>
        <p15:guide id="25" pos="7085">
          <p15:clr>
            <a:srgbClr val="A4A3A4"/>
          </p15:clr>
        </p15:guide>
        <p15:guide id="26"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857670-B59D-49D1-B2BC-D3EE824820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8CF477-E289-4665-A4BA-C39D2833E7E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3789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9947732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1"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3" y="1906414"/>
            <a:ext cx="4214127" cy="401303"/>
          </a:xfrm>
          <a:prstGeom prst="rect">
            <a:avLst/>
          </a:prstGeom>
        </p:spPr>
      </p:pic>
    </p:spTree>
    <p:extLst>
      <p:ext uri="{BB962C8B-B14F-4D97-AF65-F5344CB8AC3E}">
        <p14:creationId xmlns:p14="http://schemas.microsoft.com/office/powerpoint/2010/main" val="3887018239"/>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Lst>
  <p:transition>
    <p:fade/>
  </p:transition>
  <p:txStyles>
    <p:titleStyle>
      <a:lvl1pPr algn="l" defTabSz="913917" rtl="0" eaLnBrk="1" latinLnBrk="0" hangingPunct="1">
        <a:lnSpc>
          <a:spcPct val="90000"/>
        </a:lnSpc>
        <a:spcBef>
          <a:spcPct val="0"/>
        </a:spcBef>
        <a:buNone/>
        <a:defRPr lang="en-US" sz="5291"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3919" kern="1200" spc="0" baseline="0">
          <a:solidFill>
            <a:schemeClr val="bg1">
              <a:lumMod val="75000"/>
            </a:schemeClr>
          </a:soli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8109953"/>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Lst>
  <p:transition>
    <p:fade/>
  </p:transition>
  <p:txStyles>
    <p:titleStyle>
      <a:lvl1pPr algn="l" defTabSz="913917" rtl="0" eaLnBrk="1" latinLnBrk="0" hangingPunct="1">
        <a:lnSpc>
          <a:spcPct val="90000"/>
        </a:lnSpc>
        <a:spcBef>
          <a:spcPct val="0"/>
        </a:spcBef>
        <a:buNone/>
        <a:defRPr lang="en-US" sz="5291"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3919" kern="1200" spc="0" baseline="0">
          <a:solidFill>
            <a:schemeClr val="bg1">
              <a:lumMod val="75000"/>
            </a:schemeClr>
          </a:soli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11208927"/>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92515">
                <a:srgbClr val="262626"/>
              </a:gs>
              <a:gs pos="0">
                <a:srgbClr val="262626"/>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92515">
                <a:srgbClr val="262626"/>
              </a:gs>
              <a:gs pos="0">
                <a:srgbClr val="262626"/>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92515">
                <a:srgbClr val="262626"/>
              </a:gs>
              <a:gs pos="0">
                <a:srgbClr val="262626"/>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92515">
                <a:srgbClr val="262626"/>
              </a:gs>
              <a:gs pos="0">
                <a:srgbClr val="262626"/>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92515">
                <a:srgbClr val="262626"/>
              </a:gs>
              <a:gs pos="0">
                <a:srgbClr val="262626"/>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hyperlink" Target="https://channel9.msdn.com/Events/Build/2015/2-75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hyperlink" Target="https://msdn.microsoft.com/EN-US/library/jj220035.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msdn.microsoft.com/EN-US/library/office/mt590883.aspx" TargetMode="Externa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msdn.microsoft.com/en-us/library/jj63587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GasmJOMcY7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GasmJOMcY7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hyperlink" Target="https://msdn.microsoft.com/EN-US/library/office/mt162234.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552" y="290259"/>
            <a:ext cx="9144000" cy="550989"/>
          </a:xfrm>
        </p:spPr>
        <p:txBody>
          <a:bodyPr>
            <a:normAutofit fontScale="90000"/>
          </a:bodyPr>
          <a:lstStyle/>
          <a:p>
            <a:pPr algn="l" defTabSz="932742">
              <a:spcAft>
                <a:spcPts val="600"/>
              </a:spcAft>
            </a:pPr>
            <a:r>
              <a:rPr lang="en-US" sz="2400" dirty="0">
                <a:gradFill>
                  <a:gsLst>
                    <a:gs pos="6375">
                      <a:schemeClr val="bg1"/>
                    </a:gs>
                    <a:gs pos="17000">
                      <a:schemeClr val="bg1"/>
                    </a:gs>
                  </a:gsLst>
                  <a:lin ang="5400000" scaled="0"/>
                </a:gradFill>
                <a:latin typeface="+mn-lt"/>
                <a:ea typeface="+mn-ea"/>
                <a:cs typeface="+mn-cs"/>
              </a:rPr>
              <a:t>Office Add-ins Best Practices and Guidelines</a:t>
            </a:r>
            <a:br>
              <a:rPr lang="en-US" sz="2400" dirty="0">
                <a:gradFill>
                  <a:gsLst>
                    <a:gs pos="6375">
                      <a:schemeClr val="bg1"/>
                    </a:gs>
                    <a:gs pos="17000">
                      <a:schemeClr val="bg1"/>
                    </a:gs>
                  </a:gsLst>
                  <a:lin ang="5400000" scaled="0"/>
                </a:gradFill>
                <a:latin typeface="+mn-lt"/>
                <a:ea typeface="+mn-ea"/>
                <a:cs typeface="+mn-cs"/>
              </a:rPr>
            </a:br>
            <a:r>
              <a:rPr lang="en-US" sz="2400" dirty="0">
                <a:gradFill>
                  <a:gsLst>
                    <a:gs pos="6375">
                      <a:schemeClr val="bg1"/>
                    </a:gs>
                    <a:gs pos="17000">
                      <a:schemeClr val="bg1"/>
                    </a:gs>
                  </a:gsLst>
                  <a:lin ang="5400000" scaled="0"/>
                </a:gradFill>
                <a:latin typeface="+mn-lt"/>
                <a:ea typeface="+mn-ea"/>
                <a:cs typeface="+mn-cs"/>
              </a:rPr>
              <a:t>Marketing and GTM</a:t>
            </a:r>
          </a:p>
        </p:txBody>
      </p:sp>
      <p:sp>
        <p:nvSpPr>
          <p:cNvPr id="5" name="Title 3"/>
          <p:cNvSpPr txBox="1">
            <a:spLocks/>
          </p:cNvSpPr>
          <p:nvPr/>
        </p:nvSpPr>
        <p:spPr>
          <a:xfrm>
            <a:off x="274702" y="2125678"/>
            <a:ext cx="9143936" cy="18287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spc="-100" dirty="0">
                <a:ln w="3175">
                  <a:noFill/>
                </a:ln>
                <a:gradFill>
                  <a:gsLst>
                    <a:gs pos="7186">
                      <a:schemeClr val="bg1"/>
                    </a:gs>
                    <a:gs pos="28000">
                      <a:schemeClr val="bg1"/>
                    </a:gs>
                  </a:gsLst>
                  <a:lin ang="5400000" scaled="0"/>
                </a:gradFill>
                <a:latin typeface="Segoe UI Light" panose="020B0502040204020203" pitchFamily="34" charset="0"/>
                <a:ea typeface="+mn-ea"/>
                <a:cs typeface="Segoe UI Light" panose="020B0502040204020203" pitchFamily="34" charset="0"/>
              </a:rPr>
              <a:t>Office 365</a:t>
            </a:r>
            <a:br>
              <a:rPr lang="en-US" sz="5400" spc="-100" dirty="0">
                <a:ln w="3175">
                  <a:noFill/>
                </a:ln>
                <a:gradFill>
                  <a:gsLst>
                    <a:gs pos="7186">
                      <a:schemeClr val="bg1"/>
                    </a:gs>
                    <a:gs pos="28000">
                      <a:schemeClr val="bg1"/>
                    </a:gs>
                  </a:gsLst>
                  <a:lin ang="5400000" scaled="0"/>
                </a:gradFill>
                <a:latin typeface="Segoe UI Light" panose="020B0502040204020203" pitchFamily="34" charset="0"/>
                <a:ea typeface="+mn-ea"/>
                <a:cs typeface="Segoe UI Light" panose="020B0502040204020203" pitchFamily="34" charset="0"/>
              </a:rPr>
            </a:br>
            <a:r>
              <a:rPr lang="en-US" sz="5400" spc="-100" dirty="0">
                <a:ln w="3175">
                  <a:noFill/>
                </a:ln>
                <a:gradFill>
                  <a:gsLst>
                    <a:gs pos="7186">
                      <a:schemeClr val="bg1"/>
                    </a:gs>
                    <a:gs pos="28000">
                      <a:schemeClr val="bg1"/>
                    </a:gs>
                  </a:gsLst>
                  <a:lin ang="5400000" scaled="0"/>
                </a:gradFill>
                <a:latin typeface="Segoe UI Light" panose="020B0502040204020203" pitchFamily="34" charset="0"/>
                <a:ea typeface="+mn-ea"/>
                <a:cs typeface="Segoe UI Light" panose="020B0502040204020203" pitchFamily="34" charset="0"/>
              </a:rPr>
              <a:t>development</a:t>
            </a:r>
          </a:p>
        </p:txBody>
      </p:sp>
      <p:sp>
        <p:nvSpPr>
          <p:cNvPr id="6" name="Rectangle 5"/>
          <p:cNvSpPr/>
          <p:nvPr/>
        </p:nvSpPr>
        <p:spPr>
          <a:xfrm>
            <a:off x="274702" y="4107876"/>
            <a:ext cx="2582758" cy="584775"/>
          </a:xfrm>
          <a:prstGeom prst="rect">
            <a:avLst/>
          </a:prstGeom>
        </p:spPr>
        <p:txBody>
          <a:bodyPr wrap="none">
            <a:spAutoFit/>
          </a:bodyPr>
          <a:lstStyle/>
          <a:p>
            <a:r>
              <a:rPr lang="en-US" sz="3200" dirty="0">
                <a:solidFill>
                  <a:schemeClr val="bg1"/>
                </a:solidFill>
                <a:latin typeface="Segoe UI Light" panose="020B0502040204020203" pitchFamily="34" charset="0"/>
                <a:cs typeface="Segoe UI Light" panose="020B0502040204020203" pitchFamily="34" charset="0"/>
              </a:rPr>
              <a:t>Dean Slawson</a:t>
            </a:r>
          </a:p>
        </p:txBody>
      </p:sp>
      <p:sp>
        <p:nvSpPr>
          <p:cNvPr id="114" name="Freeform 5"/>
          <p:cNvSpPr>
            <a:spLocks noChangeAspect="1" noEditPoints="1"/>
          </p:cNvSpPr>
          <p:nvPr/>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5" name="Group 114"/>
          <p:cNvGrpSpPr/>
          <p:nvPr/>
        </p:nvGrpSpPr>
        <p:grpSpPr>
          <a:xfrm>
            <a:off x="5654676" y="1252538"/>
            <a:ext cx="5024436" cy="4213226"/>
            <a:chOff x="5654676" y="1252538"/>
            <a:chExt cx="5024436" cy="4213226"/>
          </a:xfrm>
        </p:grpSpPr>
        <p:grpSp>
          <p:nvGrpSpPr>
            <p:cNvPr id="116" name="Group 115"/>
            <p:cNvGrpSpPr/>
            <p:nvPr/>
          </p:nvGrpSpPr>
          <p:grpSpPr>
            <a:xfrm>
              <a:off x="9685338" y="2705101"/>
              <a:ext cx="993774" cy="1214438"/>
              <a:chOff x="9685338" y="2705101"/>
              <a:chExt cx="993774" cy="1214438"/>
            </a:xfrm>
          </p:grpSpPr>
          <p:sp>
            <p:nvSpPr>
              <p:cNvPr id="148" name="Rectangle 98"/>
              <p:cNvSpPr>
                <a:spLocks noChangeArrowheads="1"/>
              </p:cNvSpPr>
              <p:nvPr/>
            </p:nvSpPr>
            <p:spPr bwMode="auto">
              <a:xfrm>
                <a:off x="10015538" y="2705101"/>
                <a:ext cx="331787"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9"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0" name="Rectangle 100"/>
              <p:cNvSpPr>
                <a:spLocks noChangeArrowheads="1"/>
              </p:cNvSpPr>
              <p:nvPr/>
            </p:nvSpPr>
            <p:spPr bwMode="auto">
              <a:xfrm>
                <a:off x="9685338" y="3109913"/>
                <a:ext cx="330200" cy="40481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1"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2" name="Rectangle 102"/>
              <p:cNvSpPr>
                <a:spLocks noChangeArrowheads="1"/>
              </p:cNvSpPr>
              <p:nvPr/>
            </p:nvSpPr>
            <p:spPr bwMode="auto">
              <a:xfrm>
                <a:off x="10347325" y="3109913"/>
                <a:ext cx="331787" cy="404813"/>
              </a:xfrm>
              <a:prstGeom prst="rect">
                <a:avLst/>
              </a:pr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3"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4" name="Rectangle 104"/>
              <p:cNvSpPr>
                <a:spLocks noChangeArrowheads="1"/>
              </p:cNvSpPr>
              <p:nvPr/>
            </p:nvSpPr>
            <p:spPr bwMode="auto">
              <a:xfrm>
                <a:off x="10347325" y="3514726"/>
                <a:ext cx="331787"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5"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grpSp>
        <p:grpSp>
          <p:nvGrpSpPr>
            <p:cNvPr id="117" name="Group 116"/>
            <p:cNvGrpSpPr/>
            <p:nvPr/>
          </p:nvGrpSpPr>
          <p:grpSpPr>
            <a:xfrm>
              <a:off x="6997700" y="1252538"/>
              <a:ext cx="2908300" cy="1195388"/>
              <a:chOff x="6997700" y="1252538"/>
              <a:chExt cx="2908300" cy="1195388"/>
            </a:xfrm>
          </p:grpSpPr>
          <p:sp>
            <p:nvSpPr>
              <p:cNvPr id="132" name="Rectangle 86"/>
              <p:cNvSpPr>
                <a:spLocks noChangeArrowheads="1"/>
              </p:cNvSpPr>
              <p:nvPr/>
            </p:nvSpPr>
            <p:spPr bwMode="auto">
              <a:xfrm>
                <a:off x="8580438" y="1252538"/>
                <a:ext cx="331787" cy="404813"/>
              </a:xfrm>
              <a:prstGeom prst="rect">
                <a:avLst/>
              </a:pr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4" name="Rectangle 88"/>
              <p:cNvSpPr>
                <a:spLocks noChangeArrowheads="1"/>
              </p:cNvSpPr>
              <p:nvPr/>
            </p:nvSpPr>
            <p:spPr bwMode="auto">
              <a:xfrm>
                <a:off x="8912225" y="1252538"/>
                <a:ext cx="330200"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6" name="Rectangle 90"/>
              <p:cNvSpPr>
                <a:spLocks noChangeArrowheads="1"/>
              </p:cNvSpPr>
              <p:nvPr/>
            </p:nvSpPr>
            <p:spPr bwMode="auto">
              <a:xfrm>
                <a:off x="9242425" y="1657351"/>
                <a:ext cx="331787" cy="385763"/>
              </a:xfrm>
              <a:prstGeom prst="rect">
                <a:avLst/>
              </a:pr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8" name="Rectangle 92"/>
              <p:cNvSpPr>
                <a:spLocks noChangeArrowheads="1"/>
              </p:cNvSpPr>
              <p:nvPr/>
            </p:nvSpPr>
            <p:spPr bwMode="auto">
              <a:xfrm>
                <a:off x="9574213" y="1657351"/>
                <a:ext cx="331787" cy="38576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0" name="Rectangle 94"/>
              <p:cNvSpPr>
                <a:spLocks noChangeArrowheads="1"/>
              </p:cNvSpPr>
              <p:nvPr/>
            </p:nvSpPr>
            <p:spPr bwMode="auto">
              <a:xfrm>
                <a:off x="8912225" y="1657351"/>
                <a:ext cx="330200" cy="3857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2" name="Rectangle 96"/>
              <p:cNvSpPr>
                <a:spLocks noChangeArrowheads="1"/>
              </p:cNvSpPr>
              <p:nvPr/>
            </p:nvSpPr>
            <p:spPr bwMode="auto">
              <a:xfrm>
                <a:off x="9242425" y="2062163"/>
                <a:ext cx="331787" cy="38576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4" name="Rectangle 106"/>
              <p:cNvSpPr>
                <a:spLocks noChangeArrowheads="1"/>
              </p:cNvSpPr>
              <p:nvPr/>
            </p:nvSpPr>
            <p:spPr bwMode="auto">
              <a:xfrm>
                <a:off x="6997700" y="1362076"/>
                <a:ext cx="331787"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5"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6" name="Rectangle 108"/>
              <p:cNvSpPr>
                <a:spLocks noChangeArrowheads="1"/>
              </p:cNvSpPr>
              <p:nvPr/>
            </p:nvSpPr>
            <p:spPr bwMode="auto">
              <a:xfrm>
                <a:off x="7346950" y="1362076"/>
                <a:ext cx="312737" cy="40481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47"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grpSp>
        <p:grpSp>
          <p:nvGrpSpPr>
            <p:cNvPr id="118" name="Group 117"/>
            <p:cNvGrpSpPr/>
            <p:nvPr/>
          </p:nvGrpSpPr>
          <p:grpSpPr>
            <a:xfrm>
              <a:off x="5654676" y="2908301"/>
              <a:ext cx="681036" cy="809625"/>
              <a:chOff x="5654676" y="2908301"/>
              <a:chExt cx="681036" cy="809625"/>
            </a:xfrm>
          </p:grpSpPr>
          <p:sp>
            <p:nvSpPr>
              <p:cNvPr id="128" name="Rectangle 110"/>
              <p:cNvSpPr>
                <a:spLocks noChangeArrowheads="1"/>
              </p:cNvSpPr>
              <p:nvPr/>
            </p:nvSpPr>
            <p:spPr bwMode="auto">
              <a:xfrm>
                <a:off x="5654676" y="3313113"/>
                <a:ext cx="330200"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9"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0" name="Rectangle 112"/>
              <p:cNvSpPr>
                <a:spLocks noChangeArrowheads="1"/>
              </p:cNvSpPr>
              <p:nvPr/>
            </p:nvSpPr>
            <p:spPr bwMode="auto">
              <a:xfrm>
                <a:off x="6003925" y="2908301"/>
                <a:ext cx="331787" cy="385763"/>
              </a:xfrm>
              <a:prstGeom prst="rect">
                <a:avLst/>
              </a:pr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31"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grpSp>
        <p:grpSp>
          <p:nvGrpSpPr>
            <p:cNvPr id="119" name="Group 118"/>
            <p:cNvGrpSpPr/>
            <p:nvPr/>
          </p:nvGrpSpPr>
          <p:grpSpPr>
            <a:xfrm>
              <a:off x="6481763" y="4656138"/>
              <a:ext cx="1308100" cy="809626"/>
              <a:chOff x="6481763" y="4656138"/>
              <a:chExt cx="1308100" cy="809626"/>
            </a:xfrm>
          </p:grpSpPr>
          <p:sp>
            <p:nvSpPr>
              <p:cNvPr id="120" name="Rectangle 114"/>
              <p:cNvSpPr>
                <a:spLocks noChangeArrowheads="1"/>
              </p:cNvSpPr>
              <p:nvPr/>
            </p:nvSpPr>
            <p:spPr bwMode="auto">
              <a:xfrm>
                <a:off x="6813550" y="4656138"/>
                <a:ext cx="331787"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2" name="Rectangle 116"/>
              <p:cNvSpPr>
                <a:spLocks noChangeArrowheads="1"/>
              </p:cNvSpPr>
              <p:nvPr/>
            </p:nvSpPr>
            <p:spPr bwMode="auto">
              <a:xfrm>
                <a:off x="6481763" y="5060951"/>
                <a:ext cx="331787"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4" name="Rectangle 118"/>
              <p:cNvSpPr>
                <a:spLocks noChangeArrowheads="1"/>
              </p:cNvSpPr>
              <p:nvPr/>
            </p:nvSpPr>
            <p:spPr bwMode="auto">
              <a:xfrm>
                <a:off x="7145338" y="4656138"/>
                <a:ext cx="330200" cy="404813"/>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rgbClr val="FF8C00">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6" name="Rectangle 120"/>
              <p:cNvSpPr>
                <a:spLocks noChangeArrowheads="1"/>
              </p:cNvSpPr>
              <p:nvPr/>
            </p:nvSpPr>
            <p:spPr bwMode="auto">
              <a:xfrm>
                <a:off x="7475538" y="4656138"/>
                <a:ext cx="314325" cy="40481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2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grpSp>
      </p:grpSp>
      <p:grpSp>
        <p:nvGrpSpPr>
          <p:cNvPr id="156" name="Group 155"/>
          <p:cNvGrpSpPr/>
          <p:nvPr/>
        </p:nvGrpSpPr>
        <p:grpSpPr>
          <a:xfrm>
            <a:off x="5966324" y="2135188"/>
            <a:ext cx="4916306" cy="4397375"/>
            <a:chOff x="5966324" y="2135188"/>
            <a:chExt cx="4916306" cy="4397375"/>
          </a:xfrm>
        </p:grpSpPr>
        <p:grpSp>
          <p:nvGrpSpPr>
            <p:cNvPr id="157" name="Group 156"/>
            <p:cNvGrpSpPr/>
            <p:nvPr/>
          </p:nvGrpSpPr>
          <p:grpSpPr>
            <a:xfrm>
              <a:off x="5966324" y="4167004"/>
              <a:ext cx="4916306" cy="2303514"/>
              <a:chOff x="5966324" y="4167004"/>
              <a:chExt cx="4916306" cy="2303514"/>
            </a:xfrm>
          </p:grpSpPr>
          <p:sp>
            <p:nvSpPr>
              <p:cNvPr id="219"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1"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58"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59"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0" name="Rectangle 26"/>
            <p:cNvSpPr>
              <a:spLocks noChangeArrowheads="1"/>
            </p:cNvSpPr>
            <p:nvPr/>
          </p:nvSpPr>
          <p:spPr bwMode="auto">
            <a:xfrm>
              <a:off x="6611938" y="2355851"/>
              <a:ext cx="2263775" cy="1250950"/>
            </a:xfrm>
            <a:prstGeom prst="rect">
              <a:avLst/>
            </a:prstGeom>
            <a:solidFill>
              <a:srgbClr val="797A7D">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1"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2"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3"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4"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5"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6"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7"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8"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69"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0"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1"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2"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3"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4"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5"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6"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7"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8"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79"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0"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1" name="Rectangle 48"/>
            <p:cNvSpPr>
              <a:spLocks noChangeArrowheads="1"/>
            </p:cNvSpPr>
            <p:nvPr/>
          </p:nvSpPr>
          <p:spPr bwMode="auto">
            <a:xfrm>
              <a:off x="8451850" y="3201988"/>
              <a:ext cx="441325" cy="239713"/>
            </a:xfrm>
            <a:prstGeom prst="rect">
              <a:avLst/>
            </a:prstGeom>
            <a:solidFill>
              <a:srgbClr val="FF8C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2" name="Rectangle 49"/>
            <p:cNvSpPr>
              <a:spLocks noChangeArrowheads="1"/>
            </p:cNvSpPr>
            <p:nvPr/>
          </p:nvSpPr>
          <p:spPr bwMode="auto">
            <a:xfrm>
              <a:off x="8451850" y="3201988"/>
              <a:ext cx="220662" cy="239713"/>
            </a:xfrm>
            <a:prstGeom prst="rect">
              <a:avLst/>
            </a:prstGeom>
            <a:solidFill>
              <a:srgbClr val="FF8C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3"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rgbClr val="FF8C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4"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rgbClr val="FF8C00">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5"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rgbClr val="FF8C00">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6"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7"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8"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89"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0"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1"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2"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3"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4"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5"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6"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7"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8"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199"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0"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1"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2"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3"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4"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5"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6"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7"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8"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09"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0"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1"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2"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3"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4"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5"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6"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7"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sp>
          <p:nvSpPr>
            <p:cNvPr id="218"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Segoe UI"/>
              </a:endParaRPr>
            </a:p>
          </p:txBody>
        </p:sp>
      </p:grpSp>
    </p:spTree>
    <p:extLst>
      <p:ext uri="{BB962C8B-B14F-4D97-AF65-F5344CB8AC3E}">
        <p14:creationId xmlns:p14="http://schemas.microsoft.com/office/powerpoint/2010/main" val="841282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28" y="16513"/>
            <a:ext cx="11498080" cy="1325563"/>
          </a:xfrm>
        </p:spPr>
        <p:txBody>
          <a:bodyPr/>
          <a:lstStyle/>
          <a:p>
            <a:r>
              <a:rPr lang="en-US" dirty="0"/>
              <a:t>Website &amp; marketing: How Microsoft can help</a:t>
            </a:r>
          </a:p>
        </p:txBody>
      </p:sp>
      <p:sp>
        <p:nvSpPr>
          <p:cNvPr id="7" name="Content Placeholder 2"/>
          <p:cNvSpPr txBox="1">
            <a:spLocks/>
          </p:cNvSpPr>
          <p:nvPr/>
        </p:nvSpPr>
        <p:spPr>
          <a:xfrm>
            <a:off x="0" y="1342076"/>
            <a:ext cx="10591456" cy="5535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875" lvl="1"/>
            <a:r>
              <a:rPr lang="en-US" sz="2800" dirty="0"/>
              <a:t>Promotions for high quality, high value add-ins</a:t>
            </a:r>
          </a:p>
          <a:p>
            <a:pPr marL="854075" lvl="3"/>
            <a:r>
              <a:rPr lang="en-US" sz="2100" b="1" dirty="0"/>
              <a:t>Channel 9 and dev.office.com promotional videos</a:t>
            </a:r>
          </a:p>
          <a:p>
            <a:pPr marL="1311275" lvl="4"/>
            <a:r>
              <a:rPr lang="en-US" sz="2100" dirty="0"/>
              <a:t>http://Betterwith.Office.com (customer evidence videos)</a:t>
            </a:r>
          </a:p>
          <a:p>
            <a:pPr marL="1311275" lvl="4"/>
            <a:r>
              <a:rPr lang="en-US" sz="2100" dirty="0"/>
              <a:t>Office Add-In of the Week (product reviews and demos)</a:t>
            </a:r>
          </a:p>
          <a:p>
            <a:pPr marL="854075" lvl="3"/>
            <a:r>
              <a:rPr lang="en-US" sz="2100" dirty="0"/>
              <a:t>Add-ins used in </a:t>
            </a:r>
            <a:r>
              <a:rPr lang="en-US" sz="2100" b="1" dirty="0"/>
              <a:t>Hero Demos, EBC, Sales decks</a:t>
            </a:r>
          </a:p>
          <a:p>
            <a:pPr marL="854075" lvl="3"/>
            <a:r>
              <a:rPr lang="en-US" sz="2100" b="1" dirty="0"/>
              <a:t>Store merchandizing programs </a:t>
            </a:r>
            <a:r>
              <a:rPr lang="en-US" sz="2100" dirty="0"/>
              <a:t>(e.g. temporary listing boost)</a:t>
            </a:r>
          </a:p>
          <a:p>
            <a:pPr marL="854075" lvl="3"/>
            <a:r>
              <a:rPr lang="en-US" sz="2100" dirty="0"/>
              <a:t>Top rated Add-Ins get mentioned in the </a:t>
            </a:r>
            <a:r>
              <a:rPr lang="en-US" sz="2100" b="1" dirty="0"/>
              <a:t>developer newsletter</a:t>
            </a:r>
          </a:p>
          <a:p>
            <a:pPr marL="854075" lvl="3"/>
            <a:r>
              <a:rPr lang="en-US" sz="2100" dirty="0"/>
              <a:t>Potential for opportunities to </a:t>
            </a:r>
            <a:r>
              <a:rPr lang="en-US" sz="2100" b="1" dirty="0"/>
              <a:t>get you in front of customers at conferences </a:t>
            </a:r>
            <a:r>
              <a:rPr lang="en-US" sz="2100" dirty="0"/>
              <a:t>if you join our developer program and are willing to build Beta versions for shows like Connect and Build</a:t>
            </a:r>
          </a:p>
          <a:p>
            <a:pPr marL="625475" lvl="3" indent="0">
              <a:buNone/>
            </a:pPr>
            <a:endParaRPr lang="en-US" sz="2000" dirty="0"/>
          </a:p>
          <a:p>
            <a:pPr marL="396875" lvl="1" indent="-276225"/>
            <a:r>
              <a:rPr lang="en-US" sz="2800" dirty="0"/>
              <a:t>Check out the </a:t>
            </a:r>
            <a:r>
              <a:rPr lang="en-US" sz="2800" b="1" dirty="0"/>
              <a:t>//Build presentation by Jim Epes </a:t>
            </a:r>
            <a:r>
              <a:rPr lang="en-US" sz="2800" dirty="0">
                <a:hlinkClick r:id="rId3"/>
              </a:rPr>
              <a:t>“Making Money with Office 365</a:t>
            </a:r>
            <a:r>
              <a:rPr lang="en-US" sz="2800" dirty="0"/>
              <a:t>” for great ideas on promoting your add-in!</a:t>
            </a:r>
          </a:p>
          <a:p>
            <a:pPr lvl="1"/>
            <a:endParaRPr lang="en-US" sz="2800" dirty="0"/>
          </a:p>
        </p:txBody>
      </p:sp>
      <p:pic>
        <p:nvPicPr>
          <p:cNvPr id="6" name="Picture 5"/>
          <p:cNvPicPr>
            <a:picLocks noChangeAspect="1"/>
          </p:cNvPicPr>
          <p:nvPr/>
        </p:nvPicPr>
        <p:blipFill>
          <a:blip r:embed="rId4"/>
          <a:stretch>
            <a:fillRect/>
          </a:stretch>
        </p:blipFill>
        <p:spPr>
          <a:xfrm>
            <a:off x="8390965" y="1342076"/>
            <a:ext cx="3613954" cy="2258721"/>
          </a:xfrm>
          <a:prstGeom prst="rect">
            <a:avLst/>
          </a:prstGeom>
          <a:effectLst>
            <a:softEdge rad="0"/>
          </a:effectLst>
        </p:spPr>
      </p:pic>
    </p:spTree>
    <p:extLst>
      <p:ext uri="{BB962C8B-B14F-4D97-AF65-F5344CB8AC3E}">
        <p14:creationId xmlns:p14="http://schemas.microsoft.com/office/powerpoint/2010/main" val="944299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90" y="151567"/>
            <a:ext cx="10515600" cy="1325563"/>
          </a:xfrm>
        </p:spPr>
        <p:txBody>
          <a:bodyPr/>
          <a:lstStyle/>
          <a:p>
            <a:r>
              <a:rPr lang="en-US" dirty="0"/>
              <a:t>Getting ready for the Office Store</a:t>
            </a:r>
          </a:p>
        </p:txBody>
      </p:sp>
      <p:sp>
        <p:nvSpPr>
          <p:cNvPr id="3" name="Content Placeholder 2"/>
          <p:cNvSpPr>
            <a:spLocks noGrp="1"/>
          </p:cNvSpPr>
          <p:nvPr>
            <p:ph idx="1"/>
          </p:nvPr>
        </p:nvSpPr>
        <p:spPr>
          <a:xfrm>
            <a:off x="923367" y="1500598"/>
            <a:ext cx="11290971" cy="5136464"/>
          </a:xfrm>
        </p:spPr>
        <p:txBody>
          <a:bodyPr lIns="0">
            <a:normAutofit fontScale="92500" lnSpcReduction="10000"/>
          </a:bodyPr>
          <a:lstStyle/>
          <a:p>
            <a:pPr marL="124143" indent="0">
              <a:buNone/>
            </a:pPr>
            <a:r>
              <a:rPr lang="en-US" dirty="0"/>
              <a:t>Think of a great Add-in name! </a:t>
            </a:r>
          </a:p>
          <a:p>
            <a:pPr marL="124143" indent="0">
              <a:buNone/>
            </a:pPr>
            <a:r>
              <a:rPr lang="en-US" dirty="0"/>
              <a:t>Highlight value propositions clearly and concisely</a:t>
            </a:r>
          </a:p>
          <a:p>
            <a:pPr marL="124143" indent="0">
              <a:buNone/>
            </a:pPr>
            <a:r>
              <a:rPr lang="en-US" dirty="0"/>
              <a:t>Update your Add-in description </a:t>
            </a:r>
          </a:p>
          <a:p>
            <a:pPr marL="124143" indent="0">
              <a:buNone/>
            </a:pPr>
            <a:r>
              <a:rPr lang="en-US" dirty="0"/>
              <a:t>Provide quality screenshots or photos of add-in</a:t>
            </a:r>
          </a:p>
          <a:p>
            <a:pPr marL="124143" indent="0">
              <a:buNone/>
            </a:pPr>
            <a:r>
              <a:rPr lang="en-US" dirty="0"/>
              <a:t>Include a video</a:t>
            </a:r>
          </a:p>
          <a:p>
            <a:pPr marL="124143" indent="0">
              <a:buNone/>
            </a:pPr>
            <a:r>
              <a:rPr lang="en-US" dirty="0"/>
              <a:t>Know the store validation criteria</a:t>
            </a:r>
            <a:r>
              <a:rPr lang="en-US" sz="2600" dirty="0"/>
              <a:t> </a:t>
            </a:r>
            <a:r>
              <a:rPr lang="en-US" sz="2200" u="sng" dirty="0">
                <a:hlinkClick r:id="rId3"/>
              </a:rPr>
              <a:t>https://msdn.microsoft.com/EN-US/library/jj220035.aspx</a:t>
            </a:r>
            <a:endParaRPr lang="en-US" sz="2200" dirty="0"/>
          </a:p>
          <a:p>
            <a:pPr marL="124143" indent="0">
              <a:buNone/>
            </a:pPr>
            <a:r>
              <a:rPr lang="en-US" dirty="0"/>
              <a:t>Provide a privacy statement and terms &amp; conditions. Be very clear what you do with any Personally Identifiable Information</a:t>
            </a:r>
          </a:p>
          <a:p>
            <a:pPr marL="124143" indent="0">
              <a:buNone/>
            </a:pPr>
            <a:r>
              <a:rPr lang="en-US" dirty="0"/>
              <a:t>Localize for your target markets</a:t>
            </a:r>
          </a:p>
          <a:p>
            <a:pPr marL="124143" indent="0">
              <a:buNone/>
            </a:pPr>
            <a:r>
              <a:rPr lang="en-US" dirty="0"/>
              <a:t>List in Office stores for countries/regions you support (more the better!)</a:t>
            </a:r>
          </a:p>
          <a:p>
            <a:pPr marL="124143" indent="0">
              <a:buNone/>
            </a:pPr>
            <a:r>
              <a:rPr lang="en-US" dirty="0"/>
              <a:t>Schedule your add-in release to coincide with your press releases/blog announce</a:t>
            </a:r>
          </a:p>
        </p:txBody>
      </p:sp>
      <p:sp>
        <p:nvSpPr>
          <p:cNvPr id="4" name="Rectangle 3"/>
          <p:cNvSpPr/>
          <p:nvPr/>
        </p:nvSpPr>
        <p:spPr>
          <a:xfrm>
            <a:off x="656221" y="1535725"/>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8" name="TextBox 7"/>
          <p:cNvSpPr txBox="1"/>
          <p:nvPr/>
        </p:nvSpPr>
        <p:spPr>
          <a:xfrm>
            <a:off x="573948" y="1535725"/>
            <a:ext cx="805029" cy="3102388"/>
          </a:xfrm>
          <a:prstGeom prst="rect">
            <a:avLst/>
          </a:prstGeom>
          <a:noFill/>
        </p:spPr>
        <p:txBody>
          <a:bodyPr wrap="none" rtlCol="0">
            <a:spAutoFit/>
          </a:bodyPr>
          <a:lstStyle/>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p:txBody>
      </p:sp>
      <p:sp>
        <p:nvSpPr>
          <p:cNvPr id="10" name="Rectangle 9"/>
          <p:cNvSpPr/>
          <p:nvPr/>
        </p:nvSpPr>
        <p:spPr>
          <a:xfrm>
            <a:off x="653738" y="1992925"/>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2" name="Rectangle 11"/>
          <p:cNvSpPr/>
          <p:nvPr/>
        </p:nvSpPr>
        <p:spPr>
          <a:xfrm>
            <a:off x="662082" y="2440393"/>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3" name="Rectangle 12"/>
          <p:cNvSpPr/>
          <p:nvPr/>
        </p:nvSpPr>
        <p:spPr>
          <a:xfrm>
            <a:off x="665188" y="2885821"/>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4" name="Rectangle 13"/>
          <p:cNvSpPr/>
          <p:nvPr/>
        </p:nvSpPr>
        <p:spPr>
          <a:xfrm>
            <a:off x="662082" y="3765002"/>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5" name="Rectangle 14"/>
          <p:cNvSpPr/>
          <p:nvPr/>
        </p:nvSpPr>
        <p:spPr>
          <a:xfrm>
            <a:off x="662082" y="3345537"/>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6" name="Rectangle 15"/>
          <p:cNvSpPr/>
          <p:nvPr/>
        </p:nvSpPr>
        <p:spPr>
          <a:xfrm>
            <a:off x="666431" y="4184467"/>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7" name="Rectangle 16"/>
          <p:cNvSpPr/>
          <p:nvPr/>
        </p:nvSpPr>
        <p:spPr>
          <a:xfrm>
            <a:off x="668914" y="5458397"/>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8" name="Rectangle 17"/>
          <p:cNvSpPr/>
          <p:nvPr/>
        </p:nvSpPr>
        <p:spPr>
          <a:xfrm>
            <a:off x="668914" y="4955600"/>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19" name="Rectangle 18"/>
          <p:cNvSpPr/>
          <p:nvPr/>
        </p:nvSpPr>
        <p:spPr>
          <a:xfrm>
            <a:off x="668915" y="5892149"/>
            <a:ext cx="261285" cy="267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t</a:t>
            </a:r>
          </a:p>
        </p:txBody>
      </p:sp>
      <p:sp>
        <p:nvSpPr>
          <p:cNvPr id="20" name="TextBox 19"/>
          <p:cNvSpPr txBox="1"/>
          <p:nvPr/>
        </p:nvSpPr>
        <p:spPr>
          <a:xfrm>
            <a:off x="573948" y="4955600"/>
            <a:ext cx="622286" cy="1309076"/>
          </a:xfrm>
          <a:prstGeom prst="rect">
            <a:avLst/>
          </a:prstGeom>
          <a:noFill/>
        </p:spPr>
        <p:txBody>
          <a:bodyPr wrap="none" rtlCol="0">
            <a:spAutoFit/>
          </a:bodyPr>
          <a:lstStyle/>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a:p>
            <a:pPr marL="128016" indent="-342900">
              <a:lnSpc>
                <a:spcPct val="80000"/>
              </a:lnSpc>
              <a:spcBef>
                <a:spcPts val="1000"/>
              </a:spcBef>
              <a:buFont typeface="Wingdings" panose="05000000000000000000" pitchFamily="2" charset="2"/>
              <a:buChar char="ü"/>
            </a:pPr>
            <a:r>
              <a:rPr lang="en-US" sz="2600" dirty="0"/>
              <a:t> </a:t>
            </a:r>
          </a:p>
        </p:txBody>
      </p:sp>
    </p:spTree>
    <p:extLst>
      <p:ext uri="{BB962C8B-B14F-4D97-AF65-F5344CB8AC3E}">
        <p14:creationId xmlns:p14="http://schemas.microsoft.com/office/powerpoint/2010/main" val="15510747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0215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9659" y="3131"/>
            <a:ext cx="10515600" cy="1325563"/>
          </a:xfrm>
        </p:spPr>
        <p:txBody>
          <a:bodyPr>
            <a:normAutofit/>
          </a:bodyPr>
          <a:lstStyle/>
          <a:p>
            <a:pPr defTabSz="914400">
              <a:lnSpc>
                <a:spcPct val="90000"/>
              </a:lnSpc>
            </a:pPr>
            <a:r>
              <a:rPr lang="en-US" sz="4400" cap="none" dirty="0">
                <a:latin typeface="Segoe UI Light" panose="020B0502040204020203" pitchFamily="34" charset="0"/>
                <a:cs typeface="Segoe UI Light" panose="020B0502040204020203" pitchFamily="34" charset="0"/>
              </a:rPr>
              <a:t>Add-in best practices</a:t>
            </a:r>
          </a:p>
        </p:txBody>
      </p:sp>
      <p:sp>
        <p:nvSpPr>
          <p:cNvPr id="6" name="Rectangle 5"/>
          <p:cNvSpPr/>
          <p:nvPr/>
        </p:nvSpPr>
        <p:spPr>
          <a:xfrm>
            <a:off x="1894903" y="1825626"/>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Design for  deep value</a:t>
            </a:r>
          </a:p>
        </p:txBody>
      </p:sp>
      <p:sp>
        <p:nvSpPr>
          <p:cNvPr id="11" name="Rectangle 10"/>
          <p:cNvSpPr/>
          <p:nvPr/>
        </p:nvSpPr>
        <p:spPr>
          <a:xfrm>
            <a:off x="8681295" y="1825625"/>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UX Quality</a:t>
            </a:r>
          </a:p>
        </p:txBody>
      </p:sp>
      <p:sp>
        <p:nvSpPr>
          <p:cNvPr id="12" name="TextBox 11"/>
          <p:cNvSpPr txBox="1"/>
          <p:nvPr/>
        </p:nvSpPr>
        <p:spPr>
          <a:xfrm>
            <a:off x="429659" y="2286498"/>
            <a:ext cx="1783815" cy="646331"/>
          </a:xfrm>
          <a:prstGeom prst="rect">
            <a:avLst/>
          </a:prstGeom>
          <a:noFill/>
        </p:spPr>
        <p:txBody>
          <a:bodyPr wrap="square" rtlCol="0">
            <a:spAutoFit/>
          </a:bodyPr>
          <a:lstStyle/>
          <a:p>
            <a:r>
              <a:rPr lang="en-US" dirty="0"/>
              <a:t>Functional &amp; </a:t>
            </a:r>
            <a:br>
              <a:rPr lang="en-US" dirty="0"/>
            </a:br>
            <a:r>
              <a:rPr lang="en-US" dirty="0"/>
              <a:t>UX Design</a:t>
            </a:r>
          </a:p>
        </p:txBody>
      </p:sp>
      <p:sp>
        <p:nvSpPr>
          <p:cNvPr id="13" name="TextBox 12"/>
          <p:cNvSpPr txBox="1"/>
          <p:nvPr/>
        </p:nvSpPr>
        <p:spPr>
          <a:xfrm>
            <a:off x="452611" y="3843808"/>
            <a:ext cx="1442291" cy="646331"/>
          </a:xfrm>
          <a:prstGeom prst="rect">
            <a:avLst/>
          </a:prstGeom>
          <a:noFill/>
        </p:spPr>
        <p:txBody>
          <a:bodyPr wrap="square" rtlCol="0">
            <a:spAutoFit/>
          </a:bodyPr>
          <a:lstStyle/>
          <a:p>
            <a:r>
              <a:rPr lang="en-US" dirty="0"/>
              <a:t>Marketing,</a:t>
            </a:r>
          </a:p>
          <a:p>
            <a:r>
              <a:rPr lang="en-US" dirty="0"/>
              <a:t>GTM</a:t>
            </a:r>
          </a:p>
        </p:txBody>
      </p:sp>
      <p:sp>
        <p:nvSpPr>
          <p:cNvPr id="14" name="Rectangle 13"/>
          <p:cNvSpPr/>
          <p:nvPr/>
        </p:nvSpPr>
        <p:spPr>
          <a:xfrm>
            <a:off x="1894903" y="3465816"/>
            <a:ext cx="1487277" cy="1402317"/>
          </a:xfrm>
          <a:prstGeom prst="rect">
            <a:avLst/>
          </a:prstGeom>
          <a:solidFill>
            <a:srgbClr val="42B98B"/>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Store listing</a:t>
            </a:r>
          </a:p>
        </p:txBody>
      </p:sp>
      <p:sp>
        <p:nvSpPr>
          <p:cNvPr id="15" name="Rectangle 14"/>
          <p:cNvSpPr/>
          <p:nvPr/>
        </p:nvSpPr>
        <p:spPr>
          <a:xfrm>
            <a:off x="3591501" y="3465816"/>
            <a:ext cx="1487277" cy="1402317"/>
          </a:xfrm>
          <a:prstGeom prst="rect">
            <a:avLst/>
          </a:prstGeom>
          <a:solidFill>
            <a:srgbClr val="42B98B"/>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Marketing</a:t>
            </a:r>
          </a:p>
        </p:txBody>
      </p:sp>
      <p:sp>
        <p:nvSpPr>
          <p:cNvPr id="16" name="Rectangle 15"/>
          <p:cNvSpPr/>
          <p:nvPr/>
        </p:nvSpPr>
        <p:spPr>
          <a:xfrm>
            <a:off x="5288098" y="3465816"/>
            <a:ext cx="1487277" cy="1402317"/>
          </a:xfrm>
          <a:prstGeom prst="rect">
            <a:avLst/>
          </a:prstGeom>
          <a:solidFill>
            <a:srgbClr val="42B98B"/>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Website</a:t>
            </a:r>
          </a:p>
        </p:txBody>
      </p:sp>
      <p:sp>
        <p:nvSpPr>
          <p:cNvPr id="17" name="TextBox 16"/>
          <p:cNvSpPr txBox="1"/>
          <p:nvPr/>
        </p:nvSpPr>
        <p:spPr>
          <a:xfrm>
            <a:off x="429659" y="5483998"/>
            <a:ext cx="1465243" cy="369332"/>
          </a:xfrm>
          <a:prstGeom prst="rect">
            <a:avLst/>
          </a:prstGeom>
          <a:noFill/>
        </p:spPr>
        <p:txBody>
          <a:bodyPr wrap="square" rtlCol="0">
            <a:spAutoFit/>
          </a:bodyPr>
          <a:lstStyle/>
          <a:p>
            <a:r>
              <a:rPr lang="en-US" dirty="0"/>
              <a:t>Post-Launch</a:t>
            </a:r>
          </a:p>
        </p:txBody>
      </p:sp>
      <p:sp>
        <p:nvSpPr>
          <p:cNvPr id="18" name="Rectangle 17"/>
          <p:cNvSpPr/>
          <p:nvPr/>
        </p:nvSpPr>
        <p:spPr>
          <a:xfrm>
            <a:off x="1894902" y="5106006"/>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Monitor</a:t>
            </a:r>
          </a:p>
        </p:txBody>
      </p:sp>
      <p:sp>
        <p:nvSpPr>
          <p:cNvPr id="19" name="Rectangle 18"/>
          <p:cNvSpPr/>
          <p:nvPr/>
        </p:nvSpPr>
        <p:spPr>
          <a:xfrm>
            <a:off x="3591501" y="5108740"/>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 voice &amp; Reviews</a:t>
            </a:r>
          </a:p>
        </p:txBody>
      </p:sp>
      <p:sp>
        <p:nvSpPr>
          <p:cNvPr id="20" name="Rectangle 19"/>
          <p:cNvSpPr/>
          <p:nvPr/>
        </p:nvSpPr>
        <p:spPr>
          <a:xfrm>
            <a:off x="10362286" y="1825624"/>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Performance</a:t>
            </a:r>
          </a:p>
        </p:txBody>
      </p:sp>
      <p:sp>
        <p:nvSpPr>
          <p:cNvPr id="21" name="Rectangle 20"/>
          <p:cNvSpPr/>
          <p:nvPr/>
        </p:nvSpPr>
        <p:spPr>
          <a:xfrm>
            <a:off x="5288098" y="5111202"/>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Update </a:t>
            </a:r>
            <a:br>
              <a:rPr lang="en-US" b="1" dirty="0"/>
            </a:br>
            <a:r>
              <a:rPr lang="en-US" b="1" dirty="0"/>
              <a:t>regularly</a:t>
            </a:r>
            <a:endParaRPr lang="en-US" sz="1400" b="1" dirty="0"/>
          </a:p>
        </p:txBody>
      </p:sp>
      <p:sp>
        <p:nvSpPr>
          <p:cNvPr id="2" name="TextBox 1">
            <a:hlinkClick r:id="rId3"/>
          </p:cNvPr>
          <p:cNvSpPr txBox="1"/>
          <p:nvPr/>
        </p:nvSpPr>
        <p:spPr>
          <a:xfrm flipH="1">
            <a:off x="2714956" y="1166457"/>
            <a:ext cx="8390968" cy="400110"/>
          </a:xfrm>
          <a:prstGeom prst="rect">
            <a:avLst/>
          </a:prstGeom>
          <a:noFill/>
        </p:spPr>
        <p:txBody>
          <a:bodyPr wrap="square" rtlCol="0">
            <a:spAutoFit/>
          </a:bodyPr>
          <a:lstStyle/>
          <a:p>
            <a:r>
              <a:rPr lang="en-US" sz="2000" dirty="0">
                <a:solidFill>
                  <a:srgbClr val="0070C0"/>
                </a:solidFill>
              </a:rPr>
              <a:t>https://msdn.microsoft.com/EN-US/library/office/mt590883.aspx</a:t>
            </a:r>
          </a:p>
        </p:txBody>
      </p:sp>
      <p:graphicFrame>
        <p:nvGraphicFramePr>
          <p:cNvPr id="3" name="Diagram 2"/>
          <p:cNvGraphicFramePr/>
          <p:nvPr>
            <p:extLst>
              <p:ext uri="{D42A27DB-BD31-4B8C-83A1-F6EECF244321}">
                <p14:modId xmlns:p14="http://schemas.microsoft.com/office/powerpoint/2010/main" val="3376175706"/>
              </p:ext>
            </p:extLst>
          </p:nvPr>
        </p:nvGraphicFramePr>
        <p:xfrm>
          <a:off x="7955262" y="3968507"/>
          <a:ext cx="3194730" cy="2539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Rectangle 21"/>
          <p:cNvSpPr/>
          <p:nvPr/>
        </p:nvSpPr>
        <p:spPr>
          <a:xfrm>
            <a:off x="3591501" y="1825626"/>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First Run</a:t>
            </a:r>
          </a:p>
        </p:txBody>
      </p:sp>
      <p:sp>
        <p:nvSpPr>
          <p:cNvPr id="23" name="Rectangle 22"/>
          <p:cNvSpPr/>
          <p:nvPr/>
        </p:nvSpPr>
        <p:spPr>
          <a:xfrm>
            <a:off x="5288099" y="1825626"/>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Sign-In</a:t>
            </a:r>
          </a:p>
        </p:txBody>
      </p:sp>
      <p:sp>
        <p:nvSpPr>
          <p:cNvPr id="24" name="Rectangle 23"/>
          <p:cNvSpPr/>
          <p:nvPr/>
        </p:nvSpPr>
        <p:spPr>
          <a:xfrm>
            <a:off x="6984697" y="1825625"/>
            <a:ext cx="1487277" cy="1402317"/>
          </a:xfrm>
          <a:prstGeom prst="rect">
            <a:avLst/>
          </a:prstGeom>
          <a:solidFill>
            <a:schemeClr val="tx1">
              <a:lumMod val="50000"/>
              <a:lumOff val="50000"/>
            </a:schemeClr>
          </a:solidFill>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Add-in</a:t>
            </a:r>
            <a:br>
              <a:rPr lang="en-US" b="1" dirty="0"/>
            </a:br>
            <a:r>
              <a:rPr lang="en-US" b="1" dirty="0"/>
              <a:t>Commands</a:t>
            </a:r>
          </a:p>
        </p:txBody>
      </p:sp>
    </p:spTree>
    <p:extLst>
      <p:ext uri="{BB962C8B-B14F-4D97-AF65-F5344CB8AC3E}">
        <p14:creationId xmlns:p14="http://schemas.microsoft.com/office/powerpoint/2010/main" val="9485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4944" y="3674660"/>
            <a:ext cx="2858076" cy="2858076"/>
          </a:xfrm>
          <a:prstGeom prst="rect">
            <a:avLst/>
          </a:prstGeom>
        </p:spPr>
      </p:pic>
      <p:sp>
        <p:nvSpPr>
          <p:cNvPr id="2" name="Title 1"/>
          <p:cNvSpPr>
            <a:spLocks noGrp="1"/>
          </p:cNvSpPr>
          <p:nvPr>
            <p:ph type="title"/>
          </p:nvPr>
        </p:nvSpPr>
        <p:spPr>
          <a:xfrm>
            <a:off x="460358" y="51273"/>
            <a:ext cx="10515600" cy="1325563"/>
          </a:xfrm>
        </p:spPr>
        <p:txBody>
          <a:bodyPr/>
          <a:lstStyle/>
          <a:p>
            <a:r>
              <a:rPr lang="en-US" dirty="0"/>
              <a:t>Your listing in the Office Store	</a:t>
            </a:r>
          </a:p>
        </p:txBody>
      </p:sp>
      <p:sp>
        <p:nvSpPr>
          <p:cNvPr id="3" name="Content Placeholder 2"/>
          <p:cNvSpPr>
            <a:spLocks noGrp="1"/>
          </p:cNvSpPr>
          <p:nvPr>
            <p:ph idx="1"/>
          </p:nvPr>
        </p:nvSpPr>
        <p:spPr>
          <a:xfrm>
            <a:off x="552425" y="1335157"/>
            <a:ext cx="7416114" cy="4679006"/>
          </a:xfrm>
        </p:spPr>
        <p:txBody>
          <a:bodyPr>
            <a:normAutofit/>
          </a:bodyPr>
          <a:lstStyle/>
          <a:p>
            <a:r>
              <a:rPr lang="en-US" dirty="0">
                <a:latin typeface="Segoe UI Light" panose="020B0502040204020203" pitchFamily="34" charset="0"/>
                <a:cs typeface="Segoe UI Light" panose="020B0502040204020203" pitchFamily="34" charset="0"/>
              </a:rPr>
              <a:t>Add-</a:t>
            </a:r>
            <a:r>
              <a:rPr lang="en-US" sz="2600" dirty="0">
                <a:latin typeface="Segoe UI Light" panose="020B0502040204020203" pitchFamily="34" charset="0"/>
                <a:cs typeface="Segoe UI Light" panose="020B0502040204020203" pitchFamily="34" charset="0"/>
              </a:rPr>
              <a:t>in name, description and logo guidelines</a:t>
            </a:r>
          </a:p>
          <a:p>
            <a:pPr lvl="1"/>
            <a:r>
              <a:rPr lang="en-US" sz="2200" dirty="0">
                <a:latin typeface="Segoe UI Light" panose="020B0502040204020203" pitchFamily="34" charset="0"/>
                <a:cs typeface="Segoe UI Light" panose="020B0502040204020203" pitchFamily="34" charset="0"/>
              </a:rPr>
              <a:t>Use informative titles and short descriptions</a:t>
            </a:r>
          </a:p>
          <a:p>
            <a:pPr lvl="1"/>
            <a:r>
              <a:rPr lang="en-US" sz="2200" dirty="0">
                <a:latin typeface="Segoe UI Light" panose="020B0502040204020203" pitchFamily="34" charset="0"/>
                <a:cs typeface="Segoe UI Light" panose="020B0502040204020203" pitchFamily="34" charset="0"/>
              </a:rPr>
              <a:t>Avoid redundant language </a:t>
            </a:r>
          </a:p>
          <a:p>
            <a:pPr lvl="1"/>
            <a:r>
              <a:rPr lang="en-US" sz="2200" dirty="0">
                <a:latin typeface="Segoe UI Light" panose="020B0502040204020203" pitchFamily="34" charset="0"/>
                <a:cs typeface="Segoe UI Light" panose="020B0502040204020203" pitchFamily="34" charset="0"/>
              </a:rPr>
              <a:t>Include differentiating keyword tags </a:t>
            </a:r>
          </a:p>
          <a:p>
            <a:pPr lvl="1"/>
            <a:r>
              <a:rPr lang="en-US" sz="2200" dirty="0">
                <a:latin typeface="Segoe UI Light" panose="020B0502040204020203" pitchFamily="34" charset="0"/>
                <a:cs typeface="Segoe UI Light" panose="020B0502040204020203" pitchFamily="34" charset="0"/>
              </a:rPr>
              <a:t>See “Create effective Office Store apps and add-ins” </a:t>
            </a:r>
            <a:r>
              <a:rPr lang="en-US" sz="2200" u="sng" dirty="0">
                <a:latin typeface="Segoe UI Light" panose="020B0502040204020203" pitchFamily="34" charset="0"/>
                <a:cs typeface="Segoe UI Light" panose="020B0502040204020203" pitchFamily="34" charset="0"/>
                <a:hlinkClick r:id="rId4"/>
              </a:rPr>
              <a:t>https://msdn.microsoft.com/en-us/library/jj635874</a:t>
            </a:r>
            <a:r>
              <a:rPr lang="en-US" sz="2200" dirty="0">
                <a:latin typeface="Segoe UI Light" panose="020B0502040204020203" pitchFamily="34" charset="0"/>
                <a:cs typeface="Segoe UI Light" panose="020B0502040204020203" pitchFamily="34" charset="0"/>
              </a:rPr>
              <a:t> </a:t>
            </a:r>
          </a:p>
          <a:p>
            <a:r>
              <a:rPr lang="en-US" sz="2600" dirty="0">
                <a:latin typeface="Segoe UI Light" panose="020B0502040204020203" pitchFamily="34" charset="0"/>
                <a:cs typeface="Segoe UI Light" panose="020B0502040204020203" pitchFamily="34" charset="0"/>
              </a:rPr>
              <a:t>Logo tips </a:t>
            </a:r>
          </a:p>
          <a:p>
            <a:pPr lvl="1"/>
            <a:r>
              <a:rPr lang="en-US" sz="2200" dirty="0">
                <a:latin typeface="Segoe UI Light" panose="020B0502040204020203" pitchFamily="34" charset="0"/>
                <a:cs typeface="Segoe UI Light" panose="020B0502040204020203" pitchFamily="34" charset="0"/>
              </a:rPr>
              <a:t>Create a descriptive identity that’s evocative of your brand or the value of your add-in.</a:t>
            </a:r>
          </a:p>
          <a:p>
            <a:pPr lvl="1"/>
            <a:r>
              <a:rPr lang="en-US" sz="2200" dirty="0">
                <a:latin typeface="Segoe UI Light" panose="020B0502040204020203" pitchFamily="34" charset="0"/>
                <a:cs typeface="Segoe UI Light" panose="020B0502040204020203" pitchFamily="34" charset="0"/>
              </a:rPr>
              <a:t>Avoid overly busy or hard to read icons  </a:t>
            </a:r>
          </a:p>
          <a:p>
            <a:pPr lvl="1"/>
            <a:r>
              <a:rPr lang="en-US" sz="2200" dirty="0">
                <a:latin typeface="Segoe UI Light" panose="020B0502040204020203" pitchFamily="34" charset="0"/>
                <a:cs typeface="Segoe UI Light" panose="020B0502040204020203" pitchFamily="34" charset="0"/>
              </a:rPr>
              <a:t>Check for potential trademark infringement</a:t>
            </a:r>
          </a:p>
          <a:p>
            <a:pPr lvl="1"/>
            <a:r>
              <a:rPr lang="en-US" sz="2200" dirty="0">
                <a:latin typeface="Segoe UI Light" panose="020B0502040204020203" pitchFamily="34" charset="0"/>
                <a:cs typeface="Segoe UI Light" panose="020B0502040204020203" pitchFamily="34" charset="0"/>
              </a:rPr>
              <a:t>Follow size guidelines  </a:t>
            </a:r>
            <a:endParaRPr lang="en-US" sz="1800" dirty="0">
              <a:latin typeface="Segoe UI Light" panose="020B0502040204020203" pitchFamily="34" charset="0"/>
              <a:cs typeface="Segoe UI Light" panose="020B0502040204020203" pitchFamily="34" charset="0"/>
            </a:endParaRPr>
          </a:p>
          <a:p>
            <a:pPr lvl="2"/>
            <a:endParaRPr lang="en-US" sz="1800" dirty="0">
              <a:latin typeface="Segoe UI Light" panose="020B0502040204020203" pitchFamily="34" charset="0"/>
              <a:cs typeface="Segoe UI Light" panose="020B0502040204020203" pitchFamily="34" charset="0"/>
            </a:endParaRPr>
          </a:p>
          <a:p>
            <a:pPr marL="457200" lvl="1" indent="0">
              <a:buNone/>
            </a:pPr>
            <a:endParaRPr lang="en-US" dirty="0">
              <a:latin typeface="Segoe UI Light" panose="020B0502040204020203" pitchFamily="34" charset="0"/>
              <a:cs typeface="Segoe UI Light" panose="020B0502040204020203" pitchFamily="34"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369" y="549656"/>
            <a:ext cx="2823226" cy="2823226"/>
          </a:xfrm>
          <a:prstGeom prst="rect">
            <a:avLst/>
          </a:prstGeom>
        </p:spPr>
      </p:pic>
      <p:sp>
        <p:nvSpPr>
          <p:cNvPr id="24" name="Rectangle 23"/>
          <p:cNvSpPr/>
          <p:nvPr/>
        </p:nvSpPr>
        <p:spPr>
          <a:xfrm>
            <a:off x="10607900" y="421887"/>
            <a:ext cx="1132521" cy="1132521"/>
          </a:xfrm>
          <a:prstGeom prst="rect">
            <a:avLst/>
          </a:prstGeom>
          <a:solidFill>
            <a:schemeClr val="bg1"/>
          </a:solidFill>
          <a:ln>
            <a:solidFill>
              <a:srgbClr val="2EB2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10912968" y="606418"/>
            <a:ext cx="543739" cy="785501"/>
            <a:chOff x="11034833" y="1675409"/>
            <a:chExt cx="543739" cy="785501"/>
          </a:xfrm>
        </p:grpSpPr>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92390" y="1675409"/>
              <a:ext cx="457200" cy="457200"/>
            </a:xfrm>
            <a:prstGeom prst="rect">
              <a:avLst/>
            </a:prstGeom>
          </p:spPr>
        </p:pic>
        <p:sp>
          <p:nvSpPr>
            <p:cNvPr id="27" name="TextBox 26"/>
            <p:cNvSpPr txBox="1"/>
            <p:nvPr/>
          </p:nvSpPr>
          <p:spPr>
            <a:xfrm>
              <a:off x="11034833" y="2060800"/>
              <a:ext cx="543739" cy="400110"/>
            </a:xfrm>
            <a:prstGeom prst="rect">
              <a:avLst/>
            </a:prstGeom>
            <a:noFill/>
          </p:spPr>
          <p:txBody>
            <a:bodyPr wrap="square" rtlCol="0">
              <a:spAutoFit/>
            </a:bodyPr>
            <a:lstStyle/>
            <a:p>
              <a:pPr algn="ctr"/>
              <a:r>
                <a:rPr lang="en-US" sz="2000" b="1" dirty="0"/>
                <a:t>Do</a:t>
              </a:r>
              <a:endParaRPr lang="en-US" sz="2400" b="1" dirty="0"/>
            </a:p>
          </p:txBody>
        </p:sp>
      </p:grpSp>
      <p:grpSp>
        <p:nvGrpSpPr>
          <p:cNvPr id="28" name="Group 27"/>
          <p:cNvGrpSpPr/>
          <p:nvPr/>
        </p:nvGrpSpPr>
        <p:grpSpPr>
          <a:xfrm>
            <a:off x="10656759" y="3623429"/>
            <a:ext cx="1132521" cy="1132521"/>
            <a:chOff x="10823424" y="3744239"/>
            <a:chExt cx="1132521" cy="1132521"/>
          </a:xfrm>
        </p:grpSpPr>
        <p:sp>
          <p:nvSpPr>
            <p:cNvPr id="29" name="Rectangle 28"/>
            <p:cNvSpPr/>
            <p:nvPr/>
          </p:nvSpPr>
          <p:spPr>
            <a:xfrm>
              <a:off x="10823424" y="3744239"/>
              <a:ext cx="1132521" cy="1132521"/>
            </a:xfrm>
            <a:prstGeom prst="rect">
              <a:avLst/>
            </a:prstGeom>
            <a:solidFill>
              <a:schemeClr val="bg1"/>
            </a:solidFill>
            <a:ln>
              <a:solidFill>
                <a:srgbClr val="D9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823424" y="4314161"/>
              <a:ext cx="1132521" cy="400110"/>
            </a:xfrm>
            <a:prstGeom prst="rect">
              <a:avLst/>
            </a:prstGeom>
            <a:noFill/>
          </p:spPr>
          <p:txBody>
            <a:bodyPr wrap="square" rtlCol="0">
              <a:spAutoFit/>
            </a:bodyPr>
            <a:lstStyle/>
            <a:p>
              <a:pPr algn="ctr"/>
              <a:r>
                <a:rPr lang="en-US" sz="2000" b="1" dirty="0"/>
                <a:t>Don’t</a:t>
              </a:r>
              <a:endParaRPr lang="en-US" sz="2400" b="1" dirty="0"/>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6049" y="3921811"/>
              <a:ext cx="457200" cy="457200"/>
            </a:xfrm>
            <a:prstGeom prst="rect">
              <a:avLst/>
            </a:prstGeom>
          </p:spPr>
        </p:pic>
      </p:grpSp>
    </p:spTree>
    <p:extLst>
      <p:ext uri="{BB962C8B-B14F-4D97-AF65-F5344CB8AC3E}">
        <p14:creationId xmlns:p14="http://schemas.microsoft.com/office/powerpoint/2010/main" val="714500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consistent visual identity (logo)</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3463031"/>
          </a:xfrm>
        </p:spPr>
      </p:pic>
    </p:spTree>
    <p:extLst>
      <p:ext uri="{BB962C8B-B14F-4D97-AF65-F5344CB8AC3E}">
        <p14:creationId xmlns:p14="http://schemas.microsoft.com/office/powerpoint/2010/main" val="327726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screenshots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00156"/>
            <a:ext cx="9444280" cy="4351338"/>
          </a:xfrm>
        </p:spPr>
      </p:pic>
    </p:spTree>
    <p:extLst>
      <p:ext uri="{BB962C8B-B14F-4D97-AF65-F5344CB8AC3E}">
        <p14:creationId xmlns:p14="http://schemas.microsoft.com/office/powerpoint/2010/main" val="353654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for user ratings and reviews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95059"/>
            <a:ext cx="10058400" cy="4383613"/>
          </a:xfrm>
          <a:prstGeom prst="rect">
            <a:avLst/>
          </a:prstGeom>
        </p:spPr>
      </p:pic>
    </p:spTree>
    <p:extLst>
      <p:ext uri="{BB962C8B-B14F-4D97-AF65-F5344CB8AC3E}">
        <p14:creationId xmlns:p14="http://schemas.microsoft.com/office/powerpoint/2010/main" val="52821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28" y="16513"/>
            <a:ext cx="10515600" cy="1325563"/>
          </a:xfrm>
        </p:spPr>
        <p:txBody>
          <a:bodyPr/>
          <a:lstStyle/>
          <a:p>
            <a:r>
              <a:rPr lang="en-US" dirty="0"/>
              <a:t>Website &amp; marketing: What you can do</a:t>
            </a:r>
          </a:p>
        </p:txBody>
      </p:sp>
      <p:sp>
        <p:nvSpPr>
          <p:cNvPr id="7" name="Content Placeholder 2"/>
          <p:cNvSpPr txBox="1">
            <a:spLocks/>
          </p:cNvSpPr>
          <p:nvPr/>
        </p:nvSpPr>
        <p:spPr>
          <a:xfrm>
            <a:off x="0" y="1175980"/>
            <a:ext cx="6450904" cy="576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spcBef>
                <a:spcPts val="0"/>
              </a:spcBef>
              <a:spcAft>
                <a:spcPts val="600"/>
              </a:spcAft>
            </a:pPr>
            <a:r>
              <a:rPr lang="en-US" dirty="0"/>
              <a:t>Create and promote a </a:t>
            </a:r>
            <a:r>
              <a:rPr lang="en-US" b="1" dirty="0"/>
              <a:t>dedicated website</a:t>
            </a:r>
            <a:r>
              <a:rPr lang="en-US" dirty="0"/>
              <a:t> for your add-in</a:t>
            </a:r>
            <a:r>
              <a:rPr lang="en-US" b="1" dirty="0"/>
              <a:t>.</a:t>
            </a:r>
            <a:r>
              <a:rPr lang="en-US" dirty="0"/>
              <a:t> This is an important conduit to the Store to </a:t>
            </a:r>
            <a:r>
              <a:rPr lang="en-US" b="1" dirty="0"/>
              <a:t>increase downloads</a:t>
            </a:r>
            <a:r>
              <a:rPr lang="en-US" dirty="0"/>
              <a:t>. </a:t>
            </a:r>
          </a:p>
          <a:p>
            <a:pPr lvl="1">
              <a:lnSpc>
                <a:spcPct val="110000"/>
              </a:lnSpc>
              <a:spcBef>
                <a:spcPts val="0"/>
              </a:spcBef>
              <a:spcAft>
                <a:spcPts val="600"/>
              </a:spcAft>
            </a:pPr>
            <a:r>
              <a:rPr lang="en-US" b="1" dirty="0"/>
              <a:t>Promotional videos </a:t>
            </a:r>
            <a:r>
              <a:rPr lang="en-US" dirty="0"/>
              <a:t>can also help drive traffic. </a:t>
            </a:r>
          </a:p>
          <a:p>
            <a:pPr lvl="1">
              <a:lnSpc>
                <a:spcPct val="110000"/>
              </a:lnSpc>
              <a:spcBef>
                <a:spcPts val="0"/>
              </a:spcBef>
              <a:spcAft>
                <a:spcPts val="600"/>
              </a:spcAft>
            </a:pPr>
            <a:endParaRPr lang="en-US" sz="100" dirty="0"/>
          </a:p>
          <a:p>
            <a:pPr lvl="2">
              <a:lnSpc>
                <a:spcPct val="110000"/>
              </a:lnSpc>
              <a:spcBef>
                <a:spcPts val="0"/>
              </a:spcBef>
              <a:spcAft>
                <a:spcPts val="1200"/>
              </a:spcAft>
            </a:pPr>
            <a:r>
              <a:rPr lang="en-US" b="1" dirty="0"/>
              <a:t>Tip: </a:t>
            </a:r>
            <a:r>
              <a:rPr lang="en-US" dirty="0"/>
              <a:t>Ensure your Add-In’s website and any posted content have great </a:t>
            </a:r>
            <a:r>
              <a:rPr lang="en-US" b="1" dirty="0"/>
              <a:t>SEO</a:t>
            </a:r>
            <a:r>
              <a:rPr lang="en-US" dirty="0"/>
              <a:t> so that users can find them through web search (e.g. keywords include company and add-in name, in full and in part)</a:t>
            </a:r>
          </a:p>
          <a:p>
            <a:pPr marL="457200" lvl="1" indent="0">
              <a:buNone/>
            </a:pPr>
            <a:endParaRPr lang="en-US" dirty="0"/>
          </a:p>
        </p:txBody>
      </p:sp>
      <p:pic>
        <p:nvPicPr>
          <p:cNvPr id="5" name="Picture 4">
            <a:hlinkClick r:id="rId3"/>
          </p:cNvPr>
          <p:cNvPicPr>
            <a:picLocks noChangeAspect="1"/>
          </p:cNvPicPr>
          <p:nvPr/>
        </p:nvPicPr>
        <p:blipFill>
          <a:blip r:embed="rId4"/>
          <a:stretch>
            <a:fillRect/>
          </a:stretch>
        </p:blipFill>
        <p:spPr>
          <a:xfrm>
            <a:off x="6956854" y="1175980"/>
            <a:ext cx="4678319" cy="4209879"/>
          </a:xfrm>
          <a:prstGeom prst="rect">
            <a:avLst/>
          </a:prstGeom>
        </p:spPr>
      </p:pic>
    </p:spTree>
    <p:extLst>
      <p:ext uri="{BB962C8B-B14F-4D97-AF65-F5344CB8AC3E}">
        <p14:creationId xmlns:p14="http://schemas.microsoft.com/office/powerpoint/2010/main" val="108323498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28" y="16513"/>
            <a:ext cx="10515600" cy="1325563"/>
          </a:xfrm>
        </p:spPr>
        <p:txBody>
          <a:bodyPr/>
          <a:lstStyle/>
          <a:p>
            <a:r>
              <a:rPr lang="en-US" dirty="0"/>
              <a:t>Website &amp; marketing: What you can do</a:t>
            </a:r>
          </a:p>
        </p:txBody>
      </p:sp>
      <p:sp>
        <p:nvSpPr>
          <p:cNvPr id="7" name="Content Placeholder 2"/>
          <p:cNvSpPr txBox="1">
            <a:spLocks/>
          </p:cNvSpPr>
          <p:nvPr/>
        </p:nvSpPr>
        <p:spPr>
          <a:xfrm>
            <a:off x="0" y="1175980"/>
            <a:ext cx="6339016" cy="576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spcBef>
                <a:spcPts val="0"/>
              </a:spcBef>
              <a:spcAft>
                <a:spcPts val="1200"/>
              </a:spcAft>
            </a:pPr>
            <a:r>
              <a:rPr lang="en-US" dirty="0"/>
              <a:t>Create and promote a robust </a:t>
            </a:r>
            <a:r>
              <a:rPr lang="en-US" b="1" dirty="0"/>
              <a:t>trial experience </a:t>
            </a:r>
            <a:r>
              <a:rPr lang="en-US" dirty="0"/>
              <a:t>of your add-in.</a:t>
            </a:r>
          </a:p>
          <a:p>
            <a:pPr lvl="1">
              <a:lnSpc>
                <a:spcPct val="110000"/>
              </a:lnSpc>
              <a:spcBef>
                <a:spcPts val="0"/>
              </a:spcBef>
              <a:spcAft>
                <a:spcPts val="1200"/>
              </a:spcAft>
            </a:pPr>
            <a:r>
              <a:rPr lang="en-US" dirty="0"/>
              <a:t>Add </a:t>
            </a:r>
            <a:r>
              <a:rPr lang="en-US" b="1" dirty="0"/>
              <a:t>videos, screenshots, and in-product training and tips </a:t>
            </a:r>
            <a:r>
              <a:rPr lang="en-US" dirty="0"/>
              <a:t>to your add-in to show users the value and how it works.</a:t>
            </a:r>
          </a:p>
          <a:p>
            <a:pPr lvl="1">
              <a:lnSpc>
                <a:spcPct val="110000"/>
              </a:lnSpc>
              <a:spcBef>
                <a:spcPts val="0"/>
              </a:spcBef>
              <a:spcAft>
                <a:spcPts val="1200"/>
              </a:spcAft>
            </a:pPr>
            <a:r>
              <a:rPr lang="en-US" b="1" dirty="0"/>
              <a:t>Reminder: users are still deciding if they will use / continue to use your add-in even after they’ve downloaded it</a:t>
            </a:r>
          </a:p>
        </p:txBody>
      </p:sp>
      <p:pic>
        <p:nvPicPr>
          <p:cNvPr id="8" name="Picture 7">
            <a:hlinkClick r:id="rId3"/>
          </p:cNvPr>
          <p:cNvPicPr>
            <a:picLocks noChangeAspect="1"/>
          </p:cNvPicPr>
          <p:nvPr/>
        </p:nvPicPr>
        <p:blipFill>
          <a:blip r:embed="rId4"/>
          <a:stretch>
            <a:fillRect/>
          </a:stretch>
        </p:blipFill>
        <p:spPr>
          <a:xfrm>
            <a:off x="6956854" y="1175980"/>
            <a:ext cx="4678319" cy="4209879"/>
          </a:xfrm>
          <a:prstGeom prst="rect">
            <a:avLst/>
          </a:prstGeom>
        </p:spPr>
      </p:pic>
    </p:spTree>
    <p:extLst>
      <p:ext uri="{BB962C8B-B14F-4D97-AF65-F5344CB8AC3E}">
        <p14:creationId xmlns:p14="http://schemas.microsoft.com/office/powerpoint/2010/main" val="220997212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28" y="16513"/>
            <a:ext cx="10515600" cy="1325563"/>
          </a:xfrm>
        </p:spPr>
        <p:txBody>
          <a:bodyPr/>
          <a:lstStyle/>
          <a:p>
            <a:r>
              <a:rPr lang="en-US" dirty="0"/>
              <a:t>Website &amp; marketing: What you can do</a:t>
            </a:r>
          </a:p>
        </p:txBody>
      </p:sp>
      <p:sp>
        <p:nvSpPr>
          <p:cNvPr id="7" name="Content Placeholder 2"/>
          <p:cNvSpPr txBox="1">
            <a:spLocks/>
          </p:cNvSpPr>
          <p:nvPr/>
        </p:nvSpPr>
        <p:spPr>
          <a:xfrm>
            <a:off x="-187571" y="1211149"/>
            <a:ext cx="7922743" cy="576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spcBef>
                <a:spcPts val="0"/>
              </a:spcBef>
              <a:spcAft>
                <a:spcPts val="600"/>
              </a:spcAft>
            </a:pPr>
            <a:r>
              <a:rPr lang="en-US" b="1" dirty="0"/>
              <a:t>Promote </a:t>
            </a:r>
            <a:r>
              <a:rPr lang="en-US" dirty="0"/>
              <a:t>the add-in on your home page and other prominent places.</a:t>
            </a:r>
          </a:p>
          <a:p>
            <a:pPr lvl="2">
              <a:lnSpc>
                <a:spcPct val="110000"/>
              </a:lnSpc>
              <a:spcBef>
                <a:spcPts val="0"/>
              </a:spcBef>
              <a:spcAft>
                <a:spcPts val="600"/>
              </a:spcAft>
            </a:pPr>
            <a:r>
              <a:rPr lang="en-US" sz="2100" b="1" dirty="0"/>
              <a:t>Tip: </a:t>
            </a:r>
            <a:r>
              <a:rPr lang="en-US" sz="2100" dirty="0"/>
              <a:t>Use our </a:t>
            </a:r>
            <a:r>
              <a:rPr lang="en-US" sz="2100" dirty="0">
                <a:hlinkClick r:id="rId3"/>
              </a:rPr>
              <a:t>download badges </a:t>
            </a:r>
            <a:r>
              <a:rPr lang="en-US" sz="2100" dirty="0"/>
              <a:t>on your site </a:t>
            </a:r>
          </a:p>
          <a:p>
            <a:pPr lvl="2">
              <a:lnSpc>
                <a:spcPct val="110000"/>
              </a:lnSpc>
              <a:spcBef>
                <a:spcPts val="0"/>
              </a:spcBef>
              <a:spcAft>
                <a:spcPts val="1200"/>
              </a:spcAft>
            </a:pPr>
            <a:r>
              <a:rPr lang="en-US" sz="2100" b="1" dirty="0"/>
              <a:t>Tip:</a:t>
            </a:r>
            <a:r>
              <a:rPr lang="en-US" sz="2100" dirty="0"/>
              <a:t> Show users how to find &amp; access your add-in. </a:t>
            </a:r>
          </a:p>
          <a:p>
            <a:pPr lvl="1">
              <a:lnSpc>
                <a:spcPct val="100000"/>
              </a:lnSpc>
              <a:spcBef>
                <a:spcPts val="0"/>
              </a:spcBef>
              <a:spcAft>
                <a:spcPts val="1200"/>
              </a:spcAft>
            </a:pPr>
            <a:r>
              <a:rPr lang="en-US" b="1" dirty="0"/>
              <a:t>Send marketing email </a:t>
            </a:r>
            <a:r>
              <a:rPr lang="en-US" dirty="0"/>
              <a:t>with awesome screenshots to increase awareness &amp; downloads.</a:t>
            </a:r>
            <a:r>
              <a:rPr lang="en-US" sz="1900" dirty="0"/>
              <a:t> </a:t>
            </a:r>
          </a:p>
          <a:p>
            <a:pPr lvl="2">
              <a:lnSpc>
                <a:spcPct val="100000"/>
              </a:lnSpc>
              <a:spcBef>
                <a:spcPts val="0"/>
              </a:spcBef>
              <a:spcAft>
                <a:spcPts val="1200"/>
              </a:spcAft>
            </a:pPr>
            <a:r>
              <a:rPr lang="en-US" sz="2100" b="1" dirty="0"/>
              <a:t>Tip: </a:t>
            </a:r>
            <a:r>
              <a:rPr lang="en-US" sz="2100" dirty="0"/>
              <a:t>Pop an HTML form to capture user email and profile info and push into an outbound email engine</a:t>
            </a:r>
            <a:endParaRPr lang="en-US" dirty="0"/>
          </a:p>
          <a:p>
            <a:pPr lvl="1">
              <a:lnSpc>
                <a:spcPct val="110000"/>
              </a:lnSpc>
              <a:spcBef>
                <a:spcPts val="0"/>
              </a:spcBef>
            </a:pPr>
            <a:r>
              <a:rPr lang="en-US" b="1" dirty="0"/>
              <a:t>Retain:</a:t>
            </a:r>
          </a:p>
          <a:p>
            <a:pPr lvl="2">
              <a:lnSpc>
                <a:spcPct val="110000"/>
              </a:lnSpc>
              <a:spcBef>
                <a:spcPts val="0"/>
              </a:spcBef>
            </a:pPr>
            <a:r>
              <a:rPr lang="en-US" sz="2100" dirty="0"/>
              <a:t>Use captured emails to run scheduled outbound communications around promotions, new features, requests for feedback, trial extensions, upsell efforts, etc.</a:t>
            </a:r>
          </a:p>
          <a:p>
            <a:pPr lvl="1">
              <a:lnSpc>
                <a:spcPct val="110000"/>
              </a:lnSpc>
              <a:spcBef>
                <a:spcPts val="0"/>
              </a:spcBef>
              <a:spcAft>
                <a:spcPts val="1200"/>
              </a:spcAft>
            </a:pPr>
            <a:endParaRPr lang="en-US" sz="1900" dirty="0"/>
          </a:p>
          <a:p>
            <a:pPr marL="457200" lvl="1" indent="0">
              <a:buNone/>
            </a:pP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172" y="1342076"/>
            <a:ext cx="3079188" cy="931207"/>
          </a:xfrm>
          <a:prstGeom prst="rect">
            <a:avLst/>
          </a:prstGeom>
        </p:spPr>
      </p:pic>
      <p:pic>
        <p:nvPicPr>
          <p:cNvPr id="8" name="Content Placeholder 3"/>
          <p:cNvPicPr>
            <a:picLocks noGrp="1" noChangeAspect="1"/>
          </p:cNvPicPr>
          <p:nvPr>
            <p:ph idx="1"/>
          </p:nvPr>
        </p:nvPicPr>
        <p:blipFill>
          <a:blip r:embed="rId5"/>
          <a:stretch>
            <a:fillRect/>
          </a:stretch>
        </p:blipFill>
        <p:spPr>
          <a:xfrm>
            <a:off x="7735172" y="2536712"/>
            <a:ext cx="4119056" cy="2567133"/>
          </a:xfrm>
          <a:prstGeom prst="rect">
            <a:avLst/>
          </a:prstGeom>
        </p:spPr>
      </p:pic>
    </p:spTree>
    <p:extLst>
      <p:ext uri="{BB962C8B-B14F-4D97-AF65-F5344CB8AC3E}">
        <p14:creationId xmlns:p14="http://schemas.microsoft.com/office/powerpoint/2010/main" val="276995484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6-30540_Office_365_CloudRoadShow">
  <a:themeElements>
    <a:clrScheme name="Custom 118">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BA65"/>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22753</TotalTime>
  <Words>1154</Words>
  <Application>Microsoft Office PowerPoint</Application>
  <PresentationFormat>Widescreen</PresentationFormat>
  <Paragraphs>138</Paragraphs>
  <Slides>12</Slides>
  <Notes>10</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12</vt:i4>
      </vt:variant>
    </vt:vector>
  </HeadingPairs>
  <TitlesOfParts>
    <vt:vector size="29" baseType="lpstr">
      <vt:lpstr>Avenir LT Pro 45 Book</vt:lpstr>
      <vt:lpstr>ＭＳ Ｐゴシック</vt:lpstr>
      <vt:lpstr>Arial</vt:lpstr>
      <vt:lpstr>Calibri</vt:lpstr>
      <vt:lpstr>Calibri Light</vt:lpstr>
      <vt:lpstr>Consolas</vt:lpstr>
      <vt:lpstr>Segoe UI</vt:lpstr>
      <vt:lpstr>Segoe UI Light</vt:lpstr>
      <vt:lpstr>Wingdings</vt:lpstr>
      <vt:lpstr>Office Theme</vt:lpstr>
      <vt:lpstr>5-30629_Build_Template_WHITE</vt:lpstr>
      <vt:lpstr>5-30550_MGX_FY15_Breakout_LIGHT_Template</vt:lpstr>
      <vt:lpstr>1_Office Theme</vt:lpstr>
      <vt:lpstr>1_5-30536_Build_2014_Breakout_Template_White_16x9</vt:lpstr>
      <vt:lpstr>2_TEE14 Speaker PPT Template</vt:lpstr>
      <vt:lpstr>2_TEE14 Speaker PPT Template</vt:lpstr>
      <vt:lpstr>6-30540_Office_365_CloudRoadShow</vt:lpstr>
      <vt:lpstr>Office Add-ins Best Practices and Guidelines Marketing and GTM</vt:lpstr>
      <vt:lpstr>Add-in best practices</vt:lpstr>
      <vt:lpstr>Your listing in the Office Store </vt:lpstr>
      <vt:lpstr>Create a consistent visual identity (logo)</vt:lpstr>
      <vt:lpstr>Effective screenshots</vt:lpstr>
      <vt:lpstr>Ask for user ratings and reviews</vt:lpstr>
      <vt:lpstr>Website &amp; marketing: What you can do</vt:lpstr>
      <vt:lpstr>Website &amp; marketing: What you can do</vt:lpstr>
      <vt:lpstr>Website &amp; marketing: What you can do</vt:lpstr>
      <vt:lpstr>Website &amp; marketing: How Microsoft can help</vt:lpstr>
      <vt:lpstr>Getting ready for the Office Store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Rollin</dc:creator>
  <cp:lastModifiedBy>Dean Slawson</cp:lastModifiedBy>
  <cp:revision>506</cp:revision>
  <dcterms:created xsi:type="dcterms:W3CDTF">2015-08-13T21:22:22Z</dcterms:created>
  <dcterms:modified xsi:type="dcterms:W3CDTF">2015-12-15T18:34:01Z</dcterms:modified>
</cp:coreProperties>
</file>